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2">
  <p:sldMasterIdLst>
    <p:sldMasterId id="2147483648" r:id="rId1"/>
    <p:sldMasterId id="2147483690" r:id="rId2"/>
    <p:sldMasterId id="2147483694" r:id="rId3"/>
  </p:sldMasterIdLst>
  <p:notesMasterIdLst>
    <p:notesMasterId r:id="rId20"/>
  </p:notesMasterIdLst>
  <p:sldIdLst>
    <p:sldId id="283" r:id="rId4"/>
    <p:sldId id="316" r:id="rId5"/>
    <p:sldId id="351" r:id="rId6"/>
    <p:sldId id="329" r:id="rId7"/>
    <p:sldId id="364" r:id="rId8"/>
    <p:sldId id="353" r:id="rId9"/>
    <p:sldId id="361" r:id="rId10"/>
    <p:sldId id="357" r:id="rId11"/>
    <p:sldId id="354" r:id="rId12"/>
    <p:sldId id="355" r:id="rId13"/>
    <p:sldId id="358" r:id="rId14"/>
    <p:sldId id="356" r:id="rId15"/>
    <p:sldId id="317" r:id="rId16"/>
    <p:sldId id="363" r:id="rId17"/>
    <p:sldId id="365" r:id="rId18"/>
    <p:sldId id="331" r:id="rId19"/>
  </p:sldIdLst>
  <p:sldSz cx="12192000" cy="6858000"/>
  <p:notesSz cx="6810375" cy="9942513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ung, Annika" initials="CA" lastIdx="7" clrIdx="0">
    <p:extLst>
      <p:ext uri="{19B8F6BF-5375-455C-9EA6-DF929625EA0E}">
        <p15:presenceInfo xmlns:p15="http://schemas.microsoft.com/office/powerpoint/2012/main" userId="S-1-5-21-4148307-1437163908-1275988791-28402" providerId="AD"/>
      </p:ext>
    </p:extLst>
  </p:cmAuthor>
  <p:cmAuthor id="2" name="Looman, Marijke" initials="LM" lastIdx="29" clrIdx="1">
    <p:extLst>
      <p:ext uri="{19B8F6BF-5375-455C-9EA6-DF929625EA0E}">
        <p15:presenceInfo xmlns:p15="http://schemas.microsoft.com/office/powerpoint/2012/main" userId="S-1-5-21-1156737867-681972312-1097073633-127906" providerId="AD"/>
      </p:ext>
    </p:extLst>
  </p:cmAuthor>
  <p:cmAuthor id="3" name="Verhoeven, Benjamin" initials="VB" lastIdx="2" clrIdx="2">
    <p:extLst>
      <p:ext uri="{19B8F6BF-5375-455C-9EA6-DF929625EA0E}">
        <p15:presenceInfo xmlns:p15="http://schemas.microsoft.com/office/powerpoint/2012/main" userId="S-1-5-21-4148307-1437163908-1275988791-18445" providerId="AD"/>
      </p:ext>
    </p:extLst>
  </p:cmAuthor>
  <p:cmAuthor id="4" name="Fischer, Jannik" initials="FJ" lastIdx="1" clrIdx="3">
    <p:extLst>
      <p:ext uri="{19B8F6BF-5375-455C-9EA6-DF929625EA0E}">
        <p15:presenceInfo xmlns:p15="http://schemas.microsoft.com/office/powerpoint/2012/main" userId="S-1-5-21-1156737867-681972312-1097073633-5549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E8F7"/>
    <a:srgbClr val="4E86BF"/>
    <a:srgbClr val="D9DEE7"/>
    <a:srgbClr val="F0F7FF"/>
    <a:srgbClr val="002060"/>
    <a:srgbClr val="5E9FE0"/>
    <a:srgbClr val="2268AF"/>
    <a:srgbClr val="00448D"/>
    <a:srgbClr val="E28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unkle Formatvorlage 2 - Akzent 3/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86926" autoAdjust="0"/>
  </p:normalViewPr>
  <p:slideViewPr>
    <p:cSldViewPr snapToGrid="0" snapToObjects="1" showGuides="1">
      <p:cViewPr varScale="1">
        <p:scale>
          <a:sx n="66" d="100"/>
          <a:sy n="66" d="100"/>
        </p:scale>
        <p:origin x="90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7" d="100"/>
        <a:sy n="157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48287B-C194-714D-818C-247F3D92F649}" type="datetimeFigureOut">
              <a:rPr lang="de-DE" smtClean="0"/>
              <a:t>10.06.2025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4835"/>
            <a:ext cx="544830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F0C06D-84CB-DD47-A785-5147C6018C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3413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0C06D-84CB-DD47-A785-5147C6018C5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37104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0C06D-84CB-DD47-A785-5147C6018C52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22117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0C06D-84CB-DD47-A785-5147C6018C52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3360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0C06D-84CB-DD47-A785-5147C6018C52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3798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0C06D-84CB-DD47-A785-5147C6018C52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1507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0C06D-84CB-DD47-A785-5147C6018C52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7488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0C06D-84CB-DD47-A785-5147C6018C52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59894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0C06D-84CB-DD47-A785-5147C6018C52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401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0C06D-84CB-DD47-A785-5147C6018C52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12772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0C06D-84CB-DD47-A785-5147C6018C52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28385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0C06D-84CB-DD47-A785-5147C6018C52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2782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MSB-Mitt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2CCFE09-8D73-5B4E-9F13-314E49CA31E1}"/>
              </a:ext>
            </a:extLst>
          </p:cNvPr>
          <p:cNvSpPr/>
          <p:nvPr userDrawn="1"/>
        </p:nvSpPr>
        <p:spPr>
          <a:xfrm>
            <a:off x="0" y="1037539"/>
            <a:ext cx="2835275" cy="5821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D429A8-8EE8-5A48-8FDE-18228EC378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90875" y="1883801"/>
            <a:ext cx="8767763" cy="1629419"/>
          </a:xfrm>
        </p:spPr>
        <p:txBody>
          <a:bodyPr lIns="0" anchor="b">
            <a:normAutofit/>
          </a:bodyPr>
          <a:lstStyle>
            <a:lvl1pPr algn="l">
              <a:defRPr sz="2800" b="1" baseline="0">
                <a:solidFill>
                  <a:schemeClr val="accent3"/>
                </a:solidFill>
                <a:latin typeface="+mj-lt"/>
              </a:defRPr>
            </a:lvl1pPr>
          </a:lstStyle>
          <a:p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09F37D-522B-1046-BBAF-5ADDA1B999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90875" y="3685101"/>
            <a:ext cx="8767762" cy="1292534"/>
          </a:xfrm>
        </p:spPr>
        <p:txBody>
          <a:bodyPr l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100" baseline="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E1DFA4-58F4-BA41-8327-AFEFA0032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85AC739-FDF7-1A41-B918-12DA4BF6851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044000"/>
            <a:ext cx="2835275" cy="5821200"/>
          </a:xfrm>
          <a:noFill/>
        </p:spPr>
        <p:txBody>
          <a:bodyPr lIns="0" tIns="720000" bIns="0"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</a:lstStyle>
          <a:p>
            <a:endParaRPr lang="en-DE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CD939923-43FB-49E1-8081-59EA459D1D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199" y="105197"/>
            <a:ext cx="1668948" cy="848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60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, MSB-Mitt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2CCFE09-8D73-5B4E-9F13-314E49CA31E1}"/>
              </a:ext>
            </a:extLst>
          </p:cNvPr>
          <p:cNvSpPr/>
          <p:nvPr userDrawn="1"/>
        </p:nvSpPr>
        <p:spPr>
          <a:xfrm>
            <a:off x="0" y="1044574"/>
            <a:ext cx="12192000" cy="58134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D429A8-8EE8-5A48-8FDE-18228EC378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90875" y="1883801"/>
            <a:ext cx="8767763" cy="1629419"/>
          </a:xfrm>
        </p:spPr>
        <p:txBody>
          <a:bodyPr lIns="0" anchor="b">
            <a:normAutofit/>
          </a:bodyPr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09F37D-522B-1046-BBAF-5ADDA1B999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90875" y="3685101"/>
            <a:ext cx="8767762" cy="1292534"/>
          </a:xfrm>
        </p:spPr>
        <p:txBody>
          <a:bodyPr l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subtitle</a:t>
            </a:r>
            <a:r>
              <a:rPr lang="de-DE" noProof="0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183932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3969163-940A-1E45-B8DE-5A716F16EF5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044574"/>
            <a:ext cx="12192000" cy="5813425"/>
          </a:xfrm>
        </p:spPr>
        <p:txBody>
          <a:bodyPr lIns="0" tIns="72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0433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mit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5">
            <a:extLst>
              <a:ext uri="{FF2B5EF4-FFF2-40B4-BE49-F238E27FC236}">
                <a16:creationId xmlns:a16="http://schemas.microsoft.com/office/drawing/2014/main" id="{1217428B-07A8-4E31-A56C-176E94A2B20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4000" y="337444"/>
            <a:ext cx="10887027" cy="48005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1">
                <a:solidFill>
                  <a:schemeClr val="accent2"/>
                </a:solidFill>
              </a:defRPr>
            </a:lvl1pPr>
            <a:lvl2pPr marL="595185" indent="0">
              <a:buNone/>
              <a:defRPr/>
            </a:lvl2pPr>
            <a:lvl3pPr marL="1195170" indent="0">
              <a:buNone/>
              <a:defRPr/>
            </a:lvl3pPr>
            <a:lvl4pPr marL="1790355" indent="0">
              <a:buNone/>
              <a:defRPr/>
            </a:lvl4pPr>
            <a:lvl5pPr marL="2385540" indent="0">
              <a:buNone/>
              <a:defRPr/>
            </a:lvl5pPr>
          </a:lstStyle>
          <a:p>
            <a:pPr lvl="0"/>
            <a:r>
              <a:rPr lang="de-DE" dirty="0"/>
              <a:t>Headline: Calibri, </a:t>
            </a:r>
            <a:r>
              <a:rPr lang="de-DE" dirty="0" err="1"/>
              <a:t>Bold</a:t>
            </a:r>
            <a:r>
              <a:rPr lang="de-DE" dirty="0"/>
              <a:t>, 24 </a:t>
            </a:r>
            <a:r>
              <a:rPr lang="de-DE" dirty="0" err="1"/>
              <a:t>pt</a:t>
            </a:r>
            <a:r>
              <a:rPr lang="de-DE" dirty="0"/>
              <a:t> (20 </a:t>
            </a:r>
            <a:r>
              <a:rPr lang="de-DE" dirty="0" err="1"/>
              <a:t>pt</a:t>
            </a:r>
            <a:r>
              <a:rPr lang="de-DE" dirty="0"/>
              <a:t> bei langen Headlines)</a:t>
            </a:r>
          </a:p>
        </p:txBody>
      </p:sp>
    </p:spTree>
    <p:extLst>
      <p:ext uri="{BB962C8B-B14F-4D97-AF65-F5344CB8AC3E}">
        <p14:creationId xmlns:p14="http://schemas.microsoft.com/office/powerpoint/2010/main" val="4023725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mit Headline + Sub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7">
            <a:extLst>
              <a:ext uri="{FF2B5EF4-FFF2-40B4-BE49-F238E27FC236}">
                <a16:creationId xmlns:a16="http://schemas.microsoft.com/office/drawing/2014/main" id="{9AAD30D3-FD0E-4782-955E-FE4B1B5A1D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4000" y="817497"/>
            <a:ext cx="10887027" cy="38205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133">
                <a:solidFill>
                  <a:schemeClr val="accent2"/>
                </a:solidFill>
              </a:defRPr>
            </a:lvl1pPr>
            <a:lvl2pPr marL="595185" indent="0">
              <a:buNone/>
              <a:defRPr sz="2133">
                <a:solidFill>
                  <a:srgbClr val="686867"/>
                </a:solidFill>
              </a:defRPr>
            </a:lvl2pPr>
            <a:lvl3pPr marL="1195170" indent="0">
              <a:buNone/>
              <a:defRPr sz="2133">
                <a:solidFill>
                  <a:srgbClr val="686867"/>
                </a:solidFill>
              </a:defRPr>
            </a:lvl3pPr>
            <a:lvl4pPr marL="1790355" indent="0">
              <a:buNone/>
              <a:defRPr sz="2133">
                <a:solidFill>
                  <a:srgbClr val="686867"/>
                </a:solidFill>
              </a:defRPr>
            </a:lvl4pPr>
            <a:lvl5pPr marL="2385540" indent="0">
              <a:buNone/>
              <a:defRPr sz="2133">
                <a:solidFill>
                  <a:srgbClr val="686867"/>
                </a:solidFill>
              </a:defRPr>
            </a:lvl5pPr>
          </a:lstStyle>
          <a:p>
            <a:pPr lvl="0"/>
            <a:r>
              <a:rPr lang="de-DE" dirty="0"/>
              <a:t>Subheadline: Calibri, 16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7" name="Textplatzhalter 5">
            <a:extLst>
              <a:ext uri="{FF2B5EF4-FFF2-40B4-BE49-F238E27FC236}">
                <a16:creationId xmlns:a16="http://schemas.microsoft.com/office/drawing/2014/main" id="{5DD4CD49-3313-4300-91D1-CCDDD0735F3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4000" y="337444"/>
            <a:ext cx="10887027" cy="48005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1">
                <a:solidFill>
                  <a:schemeClr val="accent2"/>
                </a:solidFill>
              </a:defRPr>
            </a:lvl1pPr>
            <a:lvl2pPr marL="595185" indent="0">
              <a:buNone/>
              <a:defRPr/>
            </a:lvl2pPr>
            <a:lvl3pPr marL="1195170" indent="0">
              <a:buNone/>
              <a:defRPr/>
            </a:lvl3pPr>
            <a:lvl4pPr marL="1790355" indent="0">
              <a:buNone/>
              <a:defRPr/>
            </a:lvl4pPr>
            <a:lvl5pPr marL="2385540" indent="0">
              <a:buNone/>
              <a:defRPr/>
            </a:lvl5pPr>
          </a:lstStyle>
          <a:p>
            <a:pPr lvl="0"/>
            <a:r>
              <a:rPr lang="de-DE" dirty="0"/>
              <a:t>Headline: Calibri, </a:t>
            </a:r>
            <a:r>
              <a:rPr lang="de-DE" dirty="0" err="1"/>
              <a:t>Bold</a:t>
            </a:r>
            <a:r>
              <a:rPr lang="de-DE" dirty="0"/>
              <a:t>, 24 </a:t>
            </a:r>
            <a:r>
              <a:rPr lang="de-DE" dirty="0" err="1"/>
              <a:t>pt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34450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49851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mit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5">
            <a:extLst>
              <a:ext uri="{FF2B5EF4-FFF2-40B4-BE49-F238E27FC236}">
                <a16:creationId xmlns:a16="http://schemas.microsoft.com/office/drawing/2014/main" id="{1217428B-07A8-4E31-A56C-176E94A2B20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4000" y="337444"/>
            <a:ext cx="10887027" cy="48005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1">
                <a:solidFill>
                  <a:schemeClr val="accent2"/>
                </a:solidFill>
              </a:defRPr>
            </a:lvl1pPr>
            <a:lvl2pPr marL="595185" indent="0">
              <a:buNone/>
              <a:defRPr/>
            </a:lvl2pPr>
            <a:lvl3pPr marL="1195170" indent="0">
              <a:buNone/>
              <a:defRPr/>
            </a:lvl3pPr>
            <a:lvl4pPr marL="1790355" indent="0">
              <a:buNone/>
              <a:defRPr/>
            </a:lvl4pPr>
            <a:lvl5pPr marL="2385540" indent="0">
              <a:buNone/>
              <a:defRPr/>
            </a:lvl5pPr>
          </a:lstStyle>
          <a:p>
            <a:pPr lvl="0"/>
            <a:r>
              <a:rPr lang="de-DE" dirty="0"/>
              <a:t>Headline: Calibri, </a:t>
            </a:r>
            <a:r>
              <a:rPr lang="de-DE" dirty="0" err="1"/>
              <a:t>Bold</a:t>
            </a:r>
            <a:r>
              <a:rPr lang="de-DE" dirty="0"/>
              <a:t>, 24 </a:t>
            </a:r>
            <a:r>
              <a:rPr lang="de-DE" dirty="0" err="1"/>
              <a:t>pt</a:t>
            </a:r>
            <a:r>
              <a:rPr lang="de-DE" dirty="0"/>
              <a:t> (20 </a:t>
            </a:r>
            <a:r>
              <a:rPr lang="de-DE" dirty="0" err="1"/>
              <a:t>pt</a:t>
            </a:r>
            <a:r>
              <a:rPr lang="de-DE" dirty="0"/>
              <a:t> bei langen Headlines)</a:t>
            </a:r>
          </a:p>
        </p:txBody>
      </p:sp>
    </p:spTree>
    <p:extLst>
      <p:ext uri="{BB962C8B-B14F-4D97-AF65-F5344CB8AC3E}">
        <p14:creationId xmlns:p14="http://schemas.microsoft.com/office/powerpoint/2010/main" val="2311323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mit Headline + Sub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7">
            <a:extLst>
              <a:ext uri="{FF2B5EF4-FFF2-40B4-BE49-F238E27FC236}">
                <a16:creationId xmlns:a16="http://schemas.microsoft.com/office/drawing/2014/main" id="{9AAD30D3-FD0E-4782-955E-FE4B1B5A1D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4000" y="817497"/>
            <a:ext cx="10887027" cy="38205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133">
                <a:solidFill>
                  <a:schemeClr val="accent2"/>
                </a:solidFill>
              </a:defRPr>
            </a:lvl1pPr>
            <a:lvl2pPr marL="595185" indent="0">
              <a:buNone/>
              <a:defRPr sz="2133">
                <a:solidFill>
                  <a:srgbClr val="686867"/>
                </a:solidFill>
              </a:defRPr>
            </a:lvl2pPr>
            <a:lvl3pPr marL="1195170" indent="0">
              <a:buNone/>
              <a:defRPr sz="2133">
                <a:solidFill>
                  <a:srgbClr val="686867"/>
                </a:solidFill>
              </a:defRPr>
            </a:lvl3pPr>
            <a:lvl4pPr marL="1790355" indent="0">
              <a:buNone/>
              <a:defRPr sz="2133">
                <a:solidFill>
                  <a:srgbClr val="686867"/>
                </a:solidFill>
              </a:defRPr>
            </a:lvl4pPr>
            <a:lvl5pPr marL="2385540" indent="0">
              <a:buNone/>
              <a:defRPr sz="2133">
                <a:solidFill>
                  <a:srgbClr val="686867"/>
                </a:solidFill>
              </a:defRPr>
            </a:lvl5pPr>
          </a:lstStyle>
          <a:p>
            <a:pPr lvl="0"/>
            <a:r>
              <a:rPr lang="de-DE" dirty="0"/>
              <a:t>Subheadline: Calibri, 16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7" name="Textplatzhalter 5">
            <a:extLst>
              <a:ext uri="{FF2B5EF4-FFF2-40B4-BE49-F238E27FC236}">
                <a16:creationId xmlns:a16="http://schemas.microsoft.com/office/drawing/2014/main" id="{5DD4CD49-3313-4300-91D1-CCDDD0735F3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4000" y="337444"/>
            <a:ext cx="10887027" cy="48005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1">
                <a:solidFill>
                  <a:schemeClr val="accent2"/>
                </a:solidFill>
              </a:defRPr>
            </a:lvl1pPr>
            <a:lvl2pPr marL="595185" indent="0">
              <a:buNone/>
              <a:defRPr/>
            </a:lvl2pPr>
            <a:lvl3pPr marL="1195170" indent="0">
              <a:buNone/>
              <a:defRPr/>
            </a:lvl3pPr>
            <a:lvl4pPr marL="1790355" indent="0">
              <a:buNone/>
              <a:defRPr/>
            </a:lvl4pPr>
            <a:lvl5pPr marL="2385540" indent="0">
              <a:buNone/>
              <a:defRPr/>
            </a:lvl5pPr>
          </a:lstStyle>
          <a:p>
            <a:pPr lvl="0"/>
            <a:r>
              <a:rPr lang="de-DE" dirty="0"/>
              <a:t>Headline: Calibri, </a:t>
            </a:r>
            <a:r>
              <a:rPr lang="de-DE" dirty="0" err="1"/>
              <a:t>Bold</a:t>
            </a:r>
            <a:r>
              <a:rPr lang="de-DE" dirty="0"/>
              <a:t>, 24 </a:t>
            </a:r>
            <a:r>
              <a:rPr lang="de-DE" dirty="0" err="1"/>
              <a:t>pt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49542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6505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, MSB-Mitt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0B293-8EC3-DB41-9A8D-6B60F940D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3" y="1051904"/>
            <a:ext cx="11731624" cy="1189407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58F04-9A41-7C4B-BAF0-990CA6378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013" y="2550695"/>
            <a:ext cx="11731624" cy="3612517"/>
          </a:xfrm>
        </p:spPr>
        <p:txBody>
          <a:bodyPr/>
          <a:lstStyle>
            <a:lvl1pPr marL="270000" indent="-270000">
              <a:buFont typeface="Wingdings" pitchFamily="2" charset="2"/>
              <a:buChar char="§"/>
              <a:defRPr lang="de-DE" sz="1700" noProof="0" dirty="0">
                <a:solidFill>
                  <a:schemeClr val="bg1"/>
                </a:solidFill>
              </a:defRPr>
            </a:lvl1pPr>
            <a:lvl2pPr marL="540000" indent="-270000">
              <a:buFont typeface="Wingdings" pitchFamily="2" charset="2"/>
              <a:buChar char="§"/>
              <a:defRPr lang="de-DE" sz="1700" noProof="0" dirty="0">
                <a:solidFill>
                  <a:schemeClr val="bg1"/>
                </a:solidFill>
              </a:defRPr>
            </a:lvl2pPr>
            <a:lvl3pPr marL="810000" indent="-270000">
              <a:buFont typeface="Wingdings" pitchFamily="2" charset="2"/>
              <a:buChar char="§"/>
              <a:defRPr lang="de-DE" sz="1700" noProof="0" dirty="0">
                <a:solidFill>
                  <a:schemeClr val="bg1"/>
                </a:solidFill>
              </a:defRPr>
            </a:lvl3pPr>
            <a:lvl4pPr marL="1080000" indent="-270000">
              <a:buFont typeface="Wingdings" pitchFamily="2" charset="2"/>
              <a:buChar char="§"/>
              <a:defRPr lang="de-DE" sz="1700" noProof="0" dirty="0">
                <a:solidFill>
                  <a:schemeClr val="bg1"/>
                </a:solidFill>
              </a:defRPr>
            </a:lvl4pPr>
            <a:lvl5pPr marL="1350000" indent="-270000">
              <a:buFont typeface="Wingdings" pitchFamily="2" charset="2"/>
              <a:buChar char="§"/>
              <a:defRPr lang="de-DE" sz="1700" noProof="0" dirty="0">
                <a:solidFill>
                  <a:schemeClr val="bg1"/>
                </a:solidFill>
              </a:defRPr>
            </a:lvl5pPr>
            <a:lvl6pPr marL="1620000" indent="-270000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Font typeface="Wingdings" pitchFamily="2" charset="2"/>
              <a:buChar char="§"/>
              <a:defRPr sz="1700">
                <a:solidFill>
                  <a:schemeClr val="bg1"/>
                </a:solidFill>
              </a:defRPr>
            </a:lvl6pPr>
            <a:lvl7pPr marL="1890000" indent="-270000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Font typeface="Wingdings" pitchFamily="2" charset="2"/>
              <a:buChar char="§"/>
              <a:defRPr sz="1700">
                <a:solidFill>
                  <a:schemeClr val="bg1"/>
                </a:solidFill>
              </a:defRPr>
            </a:lvl7pPr>
            <a:lvl8pPr marL="2160000" indent="-270000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Font typeface="Wingdings" pitchFamily="2" charset="2"/>
              <a:buChar char="§"/>
              <a:defRPr sz="1700"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text</a:t>
            </a:r>
            <a:r>
              <a:rPr lang="de-DE" noProof="0" dirty="0"/>
              <a:t> </a:t>
            </a:r>
            <a:r>
              <a:rPr lang="de-DE" noProof="0" dirty="0" err="1"/>
              <a:t>styles</a:t>
            </a:r>
            <a:endParaRPr lang="de-DE" noProof="0" dirty="0"/>
          </a:p>
          <a:p>
            <a:pPr lvl="1"/>
            <a:r>
              <a:rPr lang="de-DE" noProof="0" dirty="0"/>
              <a:t>Second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2"/>
            <a:r>
              <a:rPr lang="de-DE" noProof="0" dirty="0"/>
              <a:t>Third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3"/>
            <a:r>
              <a:rPr lang="de-DE" noProof="0" dirty="0" err="1"/>
              <a:t>Fourth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4"/>
            <a:r>
              <a:rPr lang="de-DE" noProof="0" dirty="0" err="1"/>
              <a:t>Fifth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5"/>
            <a:r>
              <a:rPr lang="de-DE" noProof="0" dirty="0" err="1"/>
              <a:t>Sixth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6"/>
            <a:r>
              <a:rPr lang="de-DE" noProof="0" dirty="0" err="1"/>
              <a:t>Seventh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7"/>
            <a:r>
              <a:rPr lang="de-DE" noProof="0" dirty="0"/>
              <a:t>Eight </a:t>
            </a:r>
            <a:r>
              <a:rPr lang="de-DE" noProof="0" dirty="0" err="1"/>
              <a:t>level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17150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merierte Liste, MSB-Mitt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0B293-8EC3-DB41-9A8D-6B60F940D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3" y="1051904"/>
            <a:ext cx="11731624" cy="1189407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58F04-9A41-7C4B-BAF0-990CA6378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013" y="2550695"/>
            <a:ext cx="11731624" cy="3612517"/>
          </a:xfrm>
        </p:spPr>
        <p:txBody>
          <a:bodyPr/>
          <a:lstStyle>
            <a:lvl1pPr marL="342000" indent="-342000">
              <a:buSzPct val="100000"/>
              <a:buFont typeface="+mj-lt"/>
              <a:buAutoNum type="arabicPeriod"/>
              <a:defRPr lang="de-DE" sz="1700" noProof="0" dirty="0">
                <a:solidFill>
                  <a:schemeClr val="bg1"/>
                </a:solidFill>
              </a:defRPr>
            </a:lvl1pPr>
            <a:lvl2pPr marL="684000" indent="-342000">
              <a:buSzPct val="100000"/>
              <a:buFont typeface="+mj-lt"/>
              <a:buAutoNum type="alphaUcPeriod"/>
              <a:defRPr lang="de-DE" sz="1700" noProof="0" dirty="0">
                <a:solidFill>
                  <a:schemeClr val="bg1"/>
                </a:solidFill>
              </a:defRPr>
            </a:lvl2pPr>
            <a:lvl3pPr marL="1026000" indent="-342000">
              <a:buSzPct val="100000"/>
              <a:buFont typeface="+mj-lt"/>
              <a:buAutoNum type="romanUcPeriod"/>
              <a:defRPr lang="de-DE" sz="1700" noProof="0" dirty="0">
                <a:solidFill>
                  <a:schemeClr val="bg1"/>
                </a:solidFill>
              </a:defRPr>
            </a:lvl3pPr>
            <a:lvl4pPr marL="1368000" indent="-342000">
              <a:buSzPct val="100000"/>
              <a:buFont typeface="+mj-lt"/>
              <a:buAutoNum type="arabicParenR"/>
              <a:defRPr lang="de-DE" sz="1700" noProof="0" dirty="0">
                <a:solidFill>
                  <a:schemeClr val="bg1"/>
                </a:solidFill>
              </a:defRPr>
            </a:lvl4pPr>
            <a:lvl5pPr marL="1710000" indent="-342000">
              <a:buSzPct val="100000"/>
              <a:buFont typeface="+mj-lt"/>
              <a:buAutoNum type="alphaLcParenR"/>
              <a:defRPr lang="de-DE" sz="1700" noProof="0" dirty="0">
                <a:solidFill>
                  <a:schemeClr val="bg1"/>
                </a:solidFill>
              </a:defRPr>
            </a:lvl5pPr>
            <a:lvl6pPr marL="2052000" indent="-342900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SzPct val="100000"/>
              <a:buFont typeface="+mj-lt"/>
              <a:buAutoNum type="romanLcPeriod"/>
              <a:defRPr sz="1700">
                <a:solidFill>
                  <a:schemeClr val="bg1"/>
                </a:solidFill>
              </a:defRPr>
            </a:lvl6pPr>
            <a:lvl7pPr marL="2394000" indent="-342900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SzPct val="100000"/>
              <a:buFont typeface="+mj-lt"/>
              <a:buAutoNum type="alphaLcPeriod"/>
              <a:defRPr sz="1700">
                <a:solidFill>
                  <a:schemeClr val="bg1"/>
                </a:solidFill>
              </a:defRPr>
            </a:lvl7pPr>
            <a:lvl8pPr marL="2232900" indent="-342900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Font typeface="+mj-lt"/>
              <a:buAutoNum type="arabicPeriod"/>
              <a:defRPr sz="1700"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text</a:t>
            </a:r>
            <a:r>
              <a:rPr lang="de-DE" noProof="0" dirty="0"/>
              <a:t> </a:t>
            </a:r>
            <a:r>
              <a:rPr lang="de-DE" noProof="0" dirty="0" err="1"/>
              <a:t>styles</a:t>
            </a:r>
            <a:endParaRPr lang="de-DE" noProof="0" dirty="0"/>
          </a:p>
          <a:p>
            <a:pPr lvl="1"/>
            <a:r>
              <a:rPr lang="de-DE" noProof="0" dirty="0"/>
              <a:t>Second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2"/>
            <a:r>
              <a:rPr lang="de-DE" noProof="0" dirty="0"/>
              <a:t>Third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3"/>
            <a:r>
              <a:rPr lang="de-DE" noProof="0" dirty="0" err="1"/>
              <a:t>Fourth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4"/>
            <a:r>
              <a:rPr lang="de-DE" noProof="0" dirty="0" err="1"/>
              <a:t>Fifth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5"/>
            <a:r>
              <a:rPr lang="de-DE" noProof="0" dirty="0" err="1"/>
              <a:t>Sixth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6"/>
            <a:r>
              <a:rPr lang="de-DE" noProof="0" dirty="0" err="1"/>
              <a:t>Seventh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235EA-3670-F742-AC5A-07B92A0CC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96370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Überschrift, MSB-Mitt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0B293-8EC3-DB41-9A8D-6B60F940D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3" y="1051904"/>
            <a:ext cx="11731624" cy="1189407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A98DC-EC42-D04E-9F4E-8A5AB8299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90875" y="6395389"/>
            <a:ext cx="2840036" cy="230490"/>
          </a:xfrm>
          <a:prstGeom prst="rect">
            <a:avLst/>
          </a:prstGeom>
        </p:spPr>
        <p:txBody>
          <a:bodyPr/>
          <a:lstStyle/>
          <a:p>
            <a:r>
              <a:rPr lang="de-DE" noProof="0" dirty="0"/>
              <a:t>Düsseldorf, </a:t>
            </a:r>
            <a:fld id="{1D1C49CD-1AE9-2A47-A3B8-421F7E22E70A}" type="datetime4">
              <a:rPr lang="de-DE" noProof="0" smtClean="0"/>
              <a:t>10. Juni 2025</a:t>
            </a:fld>
            <a:endParaRPr lang="de-DE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235EA-3670-F742-AC5A-07B92A0CC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867713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¼ Bild+Inhalt, MSB-Mitt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0B293-8EC3-DB41-9A8D-6B60F940D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de-DE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58F04-9A41-7C4B-BAF0-990CA6378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text</a:t>
            </a:r>
            <a:r>
              <a:rPr lang="de-DE" noProof="0" dirty="0"/>
              <a:t> </a:t>
            </a:r>
            <a:r>
              <a:rPr lang="de-DE" noProof="0" dirty="0" err="1"/>
              <a:t>styles</a:t>
            </a:r>
            <a:endParaRPr lang="de-DE" noProof="0" dirty="0"/>
          </a:p>
          <a:p>
            <a:pPr lvl="1"/>
            <a:r>
              <a:rPr lang="de-DE" noProof="0" dirty="0"/>
              <a:t>Second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2"/>
            <a:r>
              <a:rPr lang="de-DE" noProof="0" dirty="0"/>
              <a:t>Third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3"/>
            <a:r>
              <a:rPr lang="de-DE" noProof="0" dirty="0" err="1"/>
              <a:t>Fourth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4"/>
            <a:r>
              <a:rPr lang="de-DE" noProof="0" dirty="0" err="1"/>
              <a:t>Fifth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5"/>
            <a:r>
              <a:rPr lang="de-DE" noProof="0" dirty="0" err="1"/>
              <a:t>Sixth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6"/>
            <a:r>
              <a:rPr lang="de-DE" noProof="0" dirty="0" err="1"/>
              <a:t>Seventh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7"/>
            <a:r>
              <a:rPr lang="de-DE" noProof="0" dirty="0"/>
              <a:t>Eight </a:t>
            </a:r>
            <a:r>
              <a:rPr lang="de-DE" noProof="0" dirty="0" err="1"/>
              <a:t>level</a:t>
            </a:r>
            <a:endParaRPr lang="de-DE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A98DC-EC42-D04E-9F4E-8A5AB8299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90875" y="6395389"/>
            <a:ext cx="2840036" cy="230490"/>
          </a:xfrm>
          <a:prstGeom prst="rect">
            <a:avLst/>
          </a:prstGeom>
        </p:spPr>
        <p:txBody>
          <a:bodyPr/>
          <a:lstStyle/>
          <a:p>
            <a:r>
              <a:rPr lang="de-DE" noProof="0" dirty="0"/>
              <a:t>Düsseldorf, </a:t>
            </a:r>
            <a:fld id="{1D1C49CD-1AE9-2A47-A3B8-421F7E22E70A}" type="datetime4">
              <a:rPr lang="de-DE" noProof="0" smtClean="0"/>
              <a:t>10. Juni 2025</a:t>
            </a:fld>
            <a:endParaRPr lang="de-DE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235EA-3670-F742-AC5A-07B92A0CC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3969163-940A-1E45-B8DE-5A716F16EF5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044574"/>
            <a:ext cx="2838451" cy="5813425"/>
          </a:xfrm>
        </p:spPr>
        <p:txBody>
          <a:bodyPr lIns="0" tIns="72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8762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ginalienspalte+Inhalt, MSB-Mitt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0B293-8EC3-DB41-9A8D-6B60F940D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58F04-9A41-7C4B-BAF0-990CA6378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text</a:t>
            </a:r>
            <a:r>
              <a:rPr lang="de-DE" noProof="0" dirty="0"/>
              <a:t> </a:t>
            </a:r>
            <a:r>
              <a:rPr lang="de-DE" noProof="0" dirty="0" err="1"/>
              <a:t>styles</a:t>
            </a:r>
            <a:endParaRPr lang="de-DE" noProof="0" dirty="0"/>
          </a:p>
          <a:p>
            <a:pPr lvl="1"/>
            <a:r>
              <a:rPr lang="de-DE" noProof="0" dirty="0"/>
              <a:t>Second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2"/>
            <a:r>
              <a:rPr lang="de-DE" noProof="0" dirty="0"/>
              <a:t>Third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3"/>
            <a:r>
              <a:rPr lang="de-DE" noProof="0" dirty="0" err="1"/>
              <a:t>Fourth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4"/>
            <a:r>
              <a:rPr lang="de-DE" noProof="0" dirty="0" err="1"/>
              <a:t>Fifth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5"/>
            <a:r>
              <a:rPr lang="de-DE" noProof="0" dirty="0" err="1"/>
              <a:t>Sixth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6"/>
            <a:r>
              <a:rPr lang="de-DE" noProof="0" dirty="0" err="1"/>
              <a:t>Seventh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7"/>
            <a:r>
              <a:rPr lang="de-DE" noProof="0" dirty="0"/>
              <a:t>Eight </a:t>
            </a:r>
            <a:r>
              <a:rPr lang="de-DE" noProof="0" dirty="0" err="1"/>
              <a:t>level</a:t>
            </a:r>
            <a:endParaRPr lang="de-DE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A98DC-EC42-D04E-9F4E-8A5AB8299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90875" y="6395389"/>
            <a:ext cx="2840036" cy="230490"/>
          </a:xfrm>
          <a:prstGeom prst="rect">
            <a:avLst/>
          </a:prstGeom>
        </p:spPr>
        <p:txBody>
          <a:bodyPr/>
          <a:lstStyle/>
          <a:p>
            <a:r>
              <a:rPr lang="de-DE" noProof="0" dirty="0"/>
              <a:t>Düsseldorf, </a:t>
            </a:r>
            <a:fld id="{1D1C49CD-1AE9-2A47-A3B8-421F7E22E70A}" type="datetime4">
              <a:rPr lang="de-DE" noProof="0" smtClean="0"/>
              <a:t>10. Juni 2025</a:t>
            </a:fld>
            <a:endParaRPr lang="de-DE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235EA-3670-F742-AC5A-07B92A0CC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3EF9AF8-191A-9D4D-B02E-FA3EFED041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27013" y="2551113"/>
            <a:ext cx="2608262" cy="3611562"/>
          </a:xfrm>
        </p:spPr>
        <p:txBody>
          <a:bodyPr lIns="0" rIns="0">
            <a:normAutofit/>
          </a:bodyPr>
          <a:lstStyle>
            <a:lvl1pPr marL="0" indent="0" algn="r">
              <a:spcAft>
                <a:spcPts val="1300"/>
              </a:spcAft>
              <a:buNone/>
              <a:defRPr sz="1100">
                <a:solidFill>
                  <a:schemeClr val="accent3"/>
                </a:solidFill>
              </a:defRPr>
            </a:lvl1pPr>
            <a:lvl2pPr marL="273050" indent="0" algn="r">
              <a:spcAft>
                <a:spcPts val="1300"/>
              </a:spcAft>
              <a:buNone/>
              <a:defRPr sz="1100">
                <a:solidFill>
                  <a:schemeClr val="accent3"/>
                </a:solidFill>
              </a:defRPr>
            </a:lvl2pPr>
            <a:lvl3pPr marL="539750" indent="0" algn="r">
              <a:spcAft>
                <a:spcPts val="1300"/>
              </a:spcAft>
              <a:buNone/>
              <a:defRPr sz="1100">
                <a:solidFill>
                  <a:schemeClr val="accent3"/>
                </a:solidFill>
              </a:defRPr>
            </a:lvl3pPr>
            <a:lvl4pPr marL="806450" indent="0" algn="r">
              <a:spcAft>
                <a:spcPts val="1300"/>
              </a:spcAft>
              <a:buNone/>
              <a:defRPr sz="1100">
                <a:solidFill>
                  <a:schemeClr val="accent3"/>
                </a:solidFill>
              </a:defRPr>
            </a:lvl4pPr>
            <a:lvl5pPr marL="1073150" indent="0" algn="r">
              <a:spcAft>
                <a:spcPts val="1300"/>
              </a:spcAft>
              <a:buNone/>
              <a:defRPr sz="11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text</a:t>
            </a:r>
            <a:r>
              <a:rPr lang="de-DE" noProof="0" dirty="0"/>
              <a:t> </a:t>
            </a:r>
            <a:r>
              <a:rPr lang="de-DE" noProof="0" dirty="0" err="1"/>
              <a:t>styles</a:t>
            </a:r>
            <a:endParaRPr lang="de-DE" noProof="0" dirty="0"/>
          </a:p>
          <a:p>
            <a:pPr lvl="1"/>
            <a:r>
              <a:rPr lang="de-DE" noProof="0" dirty="0"/>
              <a:t>Second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2"/>
            <a:r>
              <a:rPr lang="de-DE" noProof="0" dirty="0"/>
              <a:t>Third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3"/>
            <a:r>
              <a:rPr lang="de-DE" noProof="0" dirty="0" err="1"/>
              <a:t>Fourth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4"/>
            <a:r>
              <a:rPr lang="de-DE" noProof="0" dirty="0" err="1"/>
              <a:t>Fifth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373B86A-4946-6045-990E-21D200BAE24C}"/>
              </a:ext>
            </a:extLst>
          </p:cNvPr>
          <p:cNvCxnSpPr>
            <a:cxnSpLocks/>
          </p:cNvCxnSpPr>
          <p:nvPr userDrawn="1"/>
        </p:nvCxnSpPr>
        <p:spPr>
          <a:xfrm>
            <a:off x="3071466" y="1044575"/>
            <a:ext cx="0" cy="5813425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630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½ Bild+Inhalt, MSB-Mitt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0B293-8EC3-DB41-9A8D-6B60F940D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6325" y="1051904"/>
            <a:ext cx="5803200" cy="1189407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58F04-9A41-7C4B-BAF0-990CA6378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6325" y="2550695"/>
            <a:ext cx="5802312" cy="3612517"/>
          </a:xfrm>
        </p:spPr>
        <p:txBody>
          <a:bodyPr/>
          <a:lstStyle/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text</a:t>
            </a:r>
            <a:r>
              <a:rPr lang="de-DE" noProof="0" dirty="0"/>
              <a:t> </a:t>
            </a:r>
            <a:r>
              <a:rPr lang="de-DE" noProof="0" dirty="0" err="1"/>
              <a:t>styles</a:t>
            </a:r>
            <a:endParaRPr lang="de-DE" noProof="0" dirty="0"/>
          </a:p>
          <a:p>
            <a:pPr lvl="1"/>
            <a:r>
              <a:rPr lang="de-DE" noProof="0" dirty="0"/>
              <a:t>Second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2"/>
            <a:r>
              <a:rPr lang="de-DE" noProof="0" dirty="0"/>
              <a:t>Third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3"/>
            <a:r>
              <a:rPr lang="de-DE" noProof="0" dirty="0" err="1"/>
              <a:t>Fourth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4"/>
            <a:r>
              <a:rPr lang="de-DE" noProof="0" dirty="0" err="1"/>
              <a:t>Fifth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5"/>
            <a:r>
              <a:rPr lang="de-DE" noProof="0" dirty="0" err="1"/>
              <a:t>Sixth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6"/>
            <a:r>
              <a:rPr lang="de-DE" noProof="0" dirty="0" err="1"/>
              <a:t>Seventh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7"/>
            <a:r>
              <a:rPr lang="de-DE" noProof="0" dirty="0"/>
              <a:t>Eight </a:t>
            </a:r>
            <a:r>
              <a:rPr lang="de-DE" noProof="0" dirty="0" err="1"/>
              <a:t>level</a:t>
            </a:r>
            <a:endParaRPr lang="de-DE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235EA-3670-F742-AC5A-07B92A0CC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3969163-940A-1E45-B8DE-5A716F16EF5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051904"/>
            <a:ext cx="5802313" cy="5806096"/>
          </a:xfrm>
        </p:spPr>
        <p:txBody>
          <a:bodyPr lIns="0" tIns="72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937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-spaltiger Inhalt, MSB-Mitt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AF34A-5F84-B455-E2F7-0B0FC4379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3" y="1044575"/>
            <a:ext cx="11731624" cy="119697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5FA432-3E87-7C79-D582-024CA1F731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7013" y="2543175"/>
            <a:ext cx="5572125" cy="709445"/>
          </a:xfrm>
        </p:spPr>
        <p:txBody>
          <a:bodyPr anchor="b"/>
          <a:lstStyle>
            <a:lvl1pPr marL="0" indent="0">
              <a:buNone/>
              <a:defRPr lang="en-GB" sz="2400" b="1" dirty="0" smtClean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0DF704-9819-4516-92C5-F1ADA6A5DA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7013" y="3433369"/>
            <a:ext cx="5572125" cy="2734068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</a:lstStyle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text</a:t>
            </a:r>
            <a:r>
              <a:rPr lang="de-DE" noProof="0" dirty="0"/>
              <a:t> </a:t>
            </a:r>
            <a:r>
              <a:rPr lang="de-DE" noProof="0" dirty="0" err="1"/>
              <a:t>styles</a:t>
            </a:r>
            <a:endParaRPr lang="de-DE" noProof="0" dirty="0"/>
          </a:p>
          <a:p>
            <a:pPr lvl="1"/>
            <a:r>
              <a:rPr lang="de-DE" noProof="0" dirty="0"/>
              <a:t>Second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2"/>
            <a:r>
              <a:rPr lang="de-DE" noProof="0" dirty="0"/>
              <a:t>Third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3"/>
            <a:r>
              <a:rPr lang="de-DE" noProof="0" dirty="0" err="1"/>
              <a:t>Fourth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4"/>
            <a:r>
              <a:rPr lang="de-DE" noProof="0" dirty="0" err="1"/>
              <a:t>Fifth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5"/>
            <a:r>
              <a:rPr lang="de-DE" noProof="0" dirty="0" err="1"/>
              <a:t>Sixth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6"/>
            <a:r>
              <a:rPr lang="de-DE" noProof="0" dirty="0" err="1"/>
              <a:t>Seventh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7"/>
            <a:r>
              <a:rPr lang="de-DE" noProof="0" dirty="0"/>
              <a:t>Eight </a:t>
            </a:r>
            <a:r>
              <a:rPr lang="de-DE" noProof="0" dirty="0" err="1"/>
              <a:t>level</a:t>
            </a:r>
            <a:endParaRPr lang="de-DE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08E45A-B3EA-F79D-6B28-910BB85D36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56325" y="2543174"/>
            <a:ext cx="5802312" cy="714817"/>
          </a:xfrm>
        </p:spPr>
        <p:txBody>
          <a:bodyPr anchor="b"/>
          <a:lstStyle>
            <a:lvl1pPr marL="0" indent="0">
              <a:buNone/>
              <a:defRPr lang="en-GB" sz="2400" b="1" smtClean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CE1D6C-CDC9-F53D-7EC1-45343DE6C8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56324" y="3429000"/>
            <a:ext cx="5802313" cy="2734068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</a:lstStyle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text</a:t>
            </a:r>
            <a:r>
              <a:rPr lang="de-DE" noProof="0" dirty="0"/>
              <a:t> </a:t>
            </a:r>
            <a:r>
              <a:rPr lang="de-DE" noProof="0" dirty="0" err="1"/>
              <a:t>styles</a:t>
            </a:r>
            <a:endParaRPr lang="de-DE" noProof="0" dirty="0"/>
          </a:p>
          <a:p>
            <a:pPr lvl="1"/>
            <a:r>
              <a:rPr lang="de-DE" noProof="0" dirty="0"/>
              <a:t>Second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2"/>
            <a:r>
              <a:rPr lang="de-DE" noProof="0" dirty="0"/>
              <a:t>Third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3"/>
            <a:r>
              <a:rPr lang="de-DE" noProof="0" dirty="0" err="1"/>
              <a:t>Fourth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4"/>
            <a:r>
              <a:rPr lang="de-DE" noProof="0" dirty="0" err="1"/>
              <a:t>Fifth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5"/>
            <a:r>
              <a:rPr lang="de-DE" noProof="0" dirty="0" err="1"/>
              <a:t>Sixth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6"/>
            <a:r>
              <a:rPr lang="de-DE" noProof="0" dirty="0" err="1"/>
              <a:t>Seventh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7"/>
            <a:r>
              <a:rPr lang="de-DE" noProof="0" dirty="0"/>
              <a:t>Eight </a:t>
            </a:r>
            <a:r>
              <a:rPr lang="de-DE" noProof="0" dirty="0" err="1"/>
              <a:t>level</a:t>
            </a:r>
            <a:endParaRPr lang="de-DE" noProof="0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B08B18-BC0C-9634-ACFA-F5E82849B7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90875" y="6395389"/>
            <a:ext cx="2840036" cy="230490"/>
          </a:xfrm>
          <a:prstGeom prst="rect">
            <a:avLst/>
          </a:prstGeom>
        </p:spPr>
        <p:txBody>
          <a:bodyPr/>
          <a:lstStyle/>
          <a:p>
            <a:fld id="{277F7668-1E5D-314B-9594-2B27D4179D90}" type="datetimeFigureOut">
              <a:rPr lang="de-DE" smtClean="0"/>
              <a:t>10.06.2025</a:t>
            </a:fld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9C3B74-63CC-51E2-D84D-0A0032EE6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96D9ADDE-9752-DF4E-B187-C92CBD3CA4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5969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¾ Bild+Inhalt, MSB-Mitt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0B293-8EC3-DB41-9A8D-6B60F940D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0185" y="1051904"/>
            <a:ext cx="2838451" cy="1189407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de-DE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58F04-9A41-7C4B-BAF0-990CA6378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0185" y="2550695"/>
            <a:ext cx="2838451" cy="3612517"/>
          </a:xfrm>
        </p:spPr>
        <p:txBody>
          <a:bodyPr/>
          <a:lstStyle/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text</a:t>
            </a:r>
            <a:r>
              <a:rPr lang="de-DE" noProof="0" dirty="0"/>
              <a:t> </a:t>
            </a:r>
            <a:r>
              <a:rPr lang="de-DE" noProof="0" dirty="0" err="1"/>
              <a:t>styles</a:t>
            </a:r>
            <a:endParaRPr lang="de-DE" noProof="0" dirty="0"/>
          </a:p>
          <a:p>
            <a:pPr lvl="1"/>
            <a:r>
              <a:rPr lang="de-DE" noProof="0" dirty="0"/>
              <a:t>Second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2"/>
            <a:r>
              <a:rPr lang="de-DE" noProof="0" dirty="0"/>
              <a:t>Third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3"/>
            <a:r>
              <a:rPr lang="de-DE" noProof="0" dirty="0" err="1"/>
              <a:t>Fourth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4"/>
            <a:r>
              <a:rPr lang="de-DE" noProof="0" dirty="0" err="1"/>
              <a:t>Fifth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5"/>
            <a:r>
              <a:rPr lang="de-DE" noProof="0" dirty="0" err="1"/>
              <a:t>Sixth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6"/>
            <a:r>
              <a:rPr lang="de-DE" noProof="0" dirty="0" err="1"/>
              <a:t>Seventh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7"/>
            <a:r>
              <a:rPr lang="de-DE" noProof="0" dirty="0"/>
              <a:t>Eight </a:t>
            </a:r>
            <a:r>
              <a:rPr lang="de-DE" noProof="0" dirty="0" err="1"/>
              <a:t>level</a:t>
            </a:r>
            <a:endParaRPr lang="de-DE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235EA-3670-F742-AC5A-07B92A0CC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3969163-940A-1E45-B8DE-5A716F16EF5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1904"/>
            <a:ext cx="8763001" cy="5806096"/>
          </a:xfrm>
        </p:spPr>
        <p:txBody>
          <a:bodyPr lIns="0" tIns="72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4096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761B64-84D4-8E4F-984B-F93502158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0875" y="1051904"/>
            <a:ext cx="8767762" cy="1189407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de-DE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739987-CD12-2E48-A332-385A5CB911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90875" y="2550695"/>
            <a:ext cx="8767762" cy="361251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text</a:t>
            </a:r>
            <a:r>
              <a:rPr lang="de-DE" noProof="0" dirty="0"/>
              <a:t> </a:t>
            </a:r>
            <a:r>
              <a:rPr lang="de-DE" noProof="0" dirty="0" err="1"/>
              <a:t>styles</a:t>
            </a:r>
            <a:endParaRPr lang="de-DE" noProof="0" dirty="0"/>
          </a:p>
          <a:p>
            <a:pPr lvl="1"/>
            <a:r>
              <a:rPr lang="de-DE" noProof="0" dirty="0"/>
              <a:t>Second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2"/>
            <a:r>
              <a:rPr lang="de-DE" noProof="0" dirty="0"/>
              <a:t>Third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3"/>
            <a:r>
              <a:rPr lang="de-DE" noProof="0" dirty="0" err="1"/>
              <a:t>Fourth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4"/>
            <a:r>
              <a:rPr lang="de-DE" noProof="0" dirty="0" err="1"/>
              <a:t>Fifth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5"/>
            <a:r>
              <a:rPr lang="de-DE" noProof="0" dirty="0" err="1"/>
              <a:t>Sixth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6"/>
            <a:r>
              <a:rPr lang="de-DE" noProof="0" dirty="0" err="1"/>
              <a:t>Seventh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7"/>
            <a:r>
              <a:rPr lang="de-DE" noProof="0" dirty="0"/>
              <a:t>Eight </a:t>
            </a:r>
            <a:r>
              <a:rPr lang="de-DE" noProof="0" dirty="0" err="1"/>
              <a:t>level</a:t>
            </a:r>
            <a:endParaRPr lang="de-DE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C31C1-FE11-AB43-AE40-DE0B73FE99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5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FD561F3-FADA-DF43-977E-A09A0FDE6BED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5D9F336-9FC1-524A-92B3-0F95F26F85D3}"/>
              </a:ext>
            </a:extLst>
          </p:cNvPr>
          <p:cNvSpPr txBox="1"/>
          <p:nvPr userDrawn="1"/>
        </p:nvSpPr>
        <p:spPr>
          <a:xfrm>
            <a:off x="4676775" y="6411924"/>
            <a:ext cx="2838449" cy="22607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de-DE" sz="1050" b="0" i="0" noProof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Informationen zum Startchancen-Programm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FF52A77E-DE72-7DCF-5465-67B0F315B5D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120188" y="330494"/>
            <a:ext cx="2627312" cy="53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733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62" r:id="rId2"/>
    <p:sldLayoutId id="2147483687" r:id="rId3"/>
    <p:sldLayoutId id="2147483689" r:id="rId4"/>
    <p:sldLayoutId id="2147483681" r:id="rId5"/>
    <p:sldLayoutId id="2147483650" r:id="rId6"/>
    <p:sldLayoutId id="2147483683" r:id="rId7"/>
    <p:sldLayoutId id="2147483677" r:id="rId8"/>
    <p:sldLayoutId id="2147483685" r:id="rId9"/>
    <p:sldLayoutId id="2147483668" r:id="rId10"/>
    <p:sldLayoutId id="2147483676" r:id="rId1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1" i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0000" indent="-270000" algn="l" defTabSz="914400" rtl="0" eaLnBrk="1" latinLnBrk="0" hangingPunct="1">
        <a:lnSpc>
          <a:spcPct val="100000"/>
        </a:lnSpc>
        <a:spcBef>
          <a:spcPts val="0"/>
        </a:spcBef>
        <a:spcAft>
          <a:spcPts val="1700"/>
        </a:spcAft>
        <a:buClr>
          <a:schemeClr val="accent3"/>
        </a:buClr>
        <a:buSzPct val="120000"/>
        <a:buFont typeface="Wingdings" pitchFamily="2" charset="2"/>
        <a:buChar char="§"/>
        <a:tabLst/>
        <a:defRPr sz="1700" b="0" i="0" kern="1200" baseline="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1pPr>
      <a:lvl2pPr marL="540000" indent="-270000" algn="l" defTabSz="914400" rtl="0" eaLnBrk="1" latinLnBrk="0" hangingPunct="1">
        <a:lnSpc>
          <a:spcPct val="100000"/>
        </a:lnSpc>
        <a:spcBef>
          <a:spcPts val="0"/>
        </a:spcBef>
        <a:spcAft>
          <a:spcPts val="1700"/>
        </a:spcAft>
        <a:buClr>
          <a:schemeClr val="accent3"/>
        </a:buClr>
        <a:buSzPct val="110000"/>
        <a:buFont typeface="Wingdings" pitchFamily="2" charset="2"/>
        <a:buChar char="§"/>
        <a:tabLst/>
        <a:defRPr sz="1700" b="0" i="0" kern="1200" baseline="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2pPr>
      <a:lvl3pPr marL="810000" indent="-270000" algn="l" defTabSz="914400" rtl="0" eaLnBrk="1" latinLnBrk="0" hangingPunct="1">
        <a:lnSpc>
          <a:spcPct val="100000"/>
        </a:lnSpc>
        <a:spcBef>
          <a:spcPts val="0"/>
        </a:spcBef>
        <a:spcAft>
          <a:spcPts val="1700"/>
        </a:spcAft>
        <a:buClr>
          <a:schemeClr val="accent3"/>
        </a:buClr>
        <a:buSzPct val="100000"/>
        <a:buFont typeface="Wingdings" pitchFamily="2" charset="2"/>
        <a:buChar char="§"/>
        <a:tabLst/>
        <a:defRPr sz="1700" b="0" i="0" kern="1200" baseline="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3pPr>
      <a:lvl4pPr marL="1080000" indent="-270000" algn="l" defTabSz="914400" rtl="0" eaLnBrk="1" latinLnBrk="0" hangingPunct="1">
        <a:lnSpc>
          <a:spcPct val="100000"/>
        </a:lnSpc>
        <a:spcBef>
          <a:spcPts val="0"/>
        </a:spcBef>
        <a:spcAft>
          <a:spcPts val="1700"/>
        </a:spcAft>
        <a:buClr>
          <a:schemeClr val="accent3"/>
        </a:buClr>
        <a:buSzPct val="90000"/>
        <a:buFont typeface="Wingdings" pitchFamily="2" charset="2"/>
        <a:buChar char="§"/>
        <a:tabLst/>
        <a:defRPr sz="1700" b="0" i="0" kern="1200" baseline="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4pPr>
      <a:lvl5pPr marL="1350000" indent="-270000" algn="l" defTabSz="914400" rtl="0" eaLnBrk="1" latinLnBrk="0" hangingPunct="1">
        <a:lnSpc>
          <a:spcPct val="100000"/>
        </a:lnSpc>
        <a:spcBef>
          <a:spcPts val="0"/>
        </a:spcBef>
        <a:spcAft>
          <a:spcPts val="1700"/>
        </a:spcAft>
        <a:buClr>
          <a:schemeClr val="accent3"/>
        </a:buClr>
        <a:buSzPct val="80000"/>
        <a:buFont typeface="Wingdings" pitchFamily="2" charset="2"/>
        <a:buChar char="§"/>
        <a:tabLst/>
        <a:defRPr sz="1700" b="0" i="0" kern="1200" baseline="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5pPr>
      <a:lvl6pPr marL="1710000" indent="-270000" algn="l" defTabSz="914400" rtl="0" eaLnBrk="1" latinLnBrk="0" hangingPunct="1">
        <a:lnSpc>
          <a:spcPct val="100000"/>
        </a:lnSpc>
        <a:spcBef>
          <a:spcPts val="0"/>
        </a:spcBef>
        <a:spcAft>
          <a:spcPts val="1700"/>
        </a:spcAft>
        <a:buClr>
          <a:schemeClr val="accent3"/>
        </a:buClr>
        <a:buSzPct val="70000"/>
        <a:buFont typeface="Wingdings" pitchFamily="2" charset="2"/>
        <a:buChar char="§"/>
        <a:tabLst/>
        <a:defRPr sz="1700" kern="1200">
          <a:solidFill>
            <a:schemeClr val="bg1"/>
          </a:solidFill>
          <a:latin typeface="+mn-lt"/>
          <a:ea typeface="+mn-ea"/>
          <a:cs typeface="+mn-cs"/>
        </a:defRPr>
      </a:lvl6pPr>
      <a:lvl7pPr marL="1980000" indent="-270000" algn="l" defTabSz="914400" rtl="0" eaLnBrk="1" latinLnBrk="0" hangingPunct="1">
        <a:lnSpc>
          <a:spcPct val="100000"/>
        </a:lnSpc>
        <a:spcBef>
          <a:spcPts val="0"/>
        </a:spcBef>
        <a:spcAft>
          <a:spcPts val="1700"/>
        </a:spcAft>
        <a:buClr>
          <a:schemeClr val="accent3"/>
        </a:buClr>
        <a:buSzPct val="60000"/>
        <a:buFont typeface="Wingdings" pitchFamily="2" charset="2"/>
        <a:buChar char="§"/>
        <a:defRPr sz="1700" kern="1200">
          <a:solidFill>
            <a:schemeClr val="bg1"/>
          </a:solidFill>
          <a:latin typeface="+mn-lt"/>
          <a:ea typeface="+mn-ea"/>
          <a:cs typeface="+mn-cs"/>
        </a:defRPr>
      </a:lvl7pPr>
      <a:lvl8pPr marL="2250000" indent="-270000" algn="l" defTabSz="914400" rtl="0" eaLnBrk="1" latinLnBrk="0" hangingPunct="1">
        <a:lnSpc>
          <a:spcPct val="100000"/>
        </a:lnSpc>
        <a:spcBef>
          <a:spcPts val="0"/>
        </a:spcBef>
        <a:spcAft>
          <a:spcPts val="1700"/>
        </a:spcAft>
        <a:buClr>
          <a:schemeClr val="accent3"/>
        </a:buClr>
        <a:buSzPct val="50000"/>
        <a:buFont typeface="Wingdings" pitchFamily="2" charset="2"/>
        <a:buChar char="§"/>
        <a:defRPr sz="1700" kern="1200">
          <a:solidFill>
            <a:schemeClr val="bg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9">
          <p15:clr>
            <a:srgbClr val="F26B43"/>
          </p15:clr>
        </p15:guide>
        <p15:guide id="2" pos="143">
          <p15:clr>
            <a:srgbClr val="F26B43"/>
          </p15:clr>
        </p15:guide>
        <p15:guide id="3" orient="horz" pos="4171">
          <p15:clr>
            <a:srgbClr val="F26B43"/>
          </p15:clr>
        </p15:guide>
        <p15:guide id="5" pos="2010">
          <p15:clr>
            <a:srgbClr val="F26B43"/>
          </p15:clr>
        </p15:guide>
        <p15:guide id="7" pos="3878">
          <p15:clr>
            <a:srgbClr val="F26B43"/>
          </p15:clr>
        </p15:guide>
        <p15:guide id="9" pos="5745">
          <p15:clr>
            <a:srgbClr val="F26B43"/>
          </p15:clr>
        </p15:guide>
        <p15:guide id="10" pos="7533">
          <p15:clr>
            <a:srgbClr val="F26B43"/>
          </p15:clr>
        </p15:guide>
        <p15:guide id="11" orient="horz" pos="658">
          <p15:clr>
            <a:srgbClr val="F26B43"/>
          </p15:clr>
        </p15:guide>
        <p15:guide id="12" orient="horz" pos="1412">
          <p15:clr>
            <a:srgbClr val="F26B43"/>
          </p15:clr>
        </p15:guide>
        <p15:guide id="13" orient="horz" pos="1602">
          <p15:clr>
            <a:srgbClr val="F26B43"/>
          </p15:clr>
        </p15:guide>
        <p15:guide id="14" orient="horz" pos="3885">
          <p15:clr>
            <a:srgbClr val="F26B43"/>
          </p15:clr>
        </p15:guide>
        <p15:guide id="15" pos="1786">
          <p15:clr>
            <a:srgbClr val="F26B43"/>
          </p15:clr>
        </p15:guide>
        <p15:guide id="16" pos="3653">
          <p15:clr>
            <a:srgbClr val="F26B43"/>
          </p15:clr>
        </p15:guide>
        <p15:guide id="17" pos="552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5DC0F3F1-8FF8-4D9A-A1BC-0D297A49CF38}"/>
              </a:ext>
            </a:extLst>
          </p:cNvPr>
          <p:cNvSpPr/>
          <p:nvPr userDrawn="1"/>
        </p:nvSpPr>
        <p:spPr>
          <a:xfrm flipV="1">
            <a:off x="0" y="6480000"/>
            <a:ext cx="565760" cy="1257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743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DEF7EEDF-B9BD-4E96-BADC-228CB86A267A}"/>
              </a:ext>
            </a:extLst>
          </p:cNvPr>
          <p:cNvSpPr txBox="1"/>
          <p:nvPr userDrawn="1"/>
        </p:nvSpPr>
        <p:spPr>
          <a:xfrm>
            <a:off x="11568608" y="5733257"/>
            <a:ext cx="720757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9D6B52B8-77B9-4DE4-AD8C-F7854C97F70A}" type="slidenum">
              <a:rPr lang="de-DE" sz="1867" smtClean="0"/>
              <a:t>‹Nr.›</a:t>
            </a:fld>
            <a:endParaRPr lang="de-DE" sz="1867" dirty="0"/>
          </a:p>
        </p:txBody>
      </p:sp>
    </p:spTree>
    <p:extLst>
      <p:ext uri="{BB962C8B-B14F-4D97-AF65-F5344CB8AC3E}">
        <p14:creationId xmlns:p14="http://schemas.microsoft.com/office/powerpoint/2010/main" val="37233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</p:sldLayoutIdLst>
  <p:hf hd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sv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ulministerium.nrw/faq-startchancen" TargetMode="External"/><Relationship Id="rId2" Type="http://schemas.openxmlformats.org/officeDocument/2006/relationships/hyperlink" Target="http://www.schulministerium.nrw/startchanc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mk.org/fileadmin/pdf/PresseUndAktuelles/2024/BLV-Anlage-3-Orientierungspapier-Saeule-II-Chancenbudget.pdf" TargetMode="External"/><Relationship Id="rId5" Type="http://schemas.openxmlformats.org/officeDocument/2006/relationships/hyperlink" Target="http://www.kmk.org/fileadmin/pdf/PresseUndAktuelles/2024/VV_Startchancen-Programm.pdf" TargetMode="External"/><Relationship Id="rId4" Type="http://schemas.openxmlformats.org/officeDocument/2006/relationships/hyperlink" Target="http://www.kmk.org/fileadmin/pdf/PresseUndAktuelles/2024/BLV_Startchancen-Programm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chulministerium.nrw/faq-startchance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chulministerium.nrw/startchancen" TargetMode="External"/><Relationship Id="rId5" Type="http://schemas.openxmlformats.org/officeDocument/2006/relationships/hyperlink" Target="https://bass.schule.nrw/20070.htm" TargetMode="External"/><Relationship Id="rId4" Type="http://schemas.openxmlformats.org/officeDocument/2006/relationships/image" Target="../media/image9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8FF05-DD3C-6E45-9C26-F1EBDC1D9C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4400" dirty="0"/>
              <a:t>Informationen zum Startchancen-Programm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CB8C95E-8F54-4115-9A48-FF7BCC709A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B84F48-2C0A-BD46-A868-28FE627D5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561F3-FADA-DF43-977E-A09A0FDE6BED}" type="slidenum">
              <a:rPr lang="de-DE" noProof="0" smtClean="0"/>
              <a:t>1</a:t>
            </a:fld>
            <a:endParaRPr lang="de-DE" noProof="0" dirty="0"/>
          </a:p>
        </p:txBody>
      </p:sp>
      <p:pic>
        <p:nvPicPr>
          <p:cNvPr id="6" name="Bildplatzhalter 5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" r="267"/>
          <a:stretch>
            <a:fillRect/>
          </a:stretch>
        </p:blipFill>
        <p:spPr/>
      </p:pic>
      <p:sp>
        <p:nvSpPr>
          <p:cNvPr id="7" name="Textfeld 6"/>
          <p:cNvSpPr txBox="1"/>
          <p:nvPr/>
        </p:nvSpPr>
        <p:spPr>
          <a:xfrm rot="16200000">
            <a:off x="1837255" y="5893460"/>
            <a:ext cx="16818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>
                <a:solidFill>
                  <a:schemeClr val="tx1">
                    <a:lumMod val="50000"/>
                  </a:schemeClr>
                </a:solidFill>
              </a:rPr>
              <a:t>Bildrechte: pixabay.com</a:t>
            </a:r>
            <a:endParaRPr lang="de-DE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174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E8BFF73-31D3-4AD9-A4DC-FFD3A725449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10</a:t>
            </a:fld>
            <a:endParaRPr lang="de-DE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4AB1B55-215C-D193-70C8-28E254824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4" y="330275"/>
            <a:ext cx="11731624" cy="550808"/>
          </a:xfrm>
        </p:spPr>
        <p:txBody>
          <a:bodyPr anchor="ctr"/>
          <a:lstStyle/>
          <a:p>
            <a:r>
              <a:rPr lang="de-DE" sz="2800" dirty="0">
                <a:solidFill>
                  <a:srgbClr val="002060"/>
                </a:solidFill>
              </a:rPr>
              <a:t>II. Überblick: Programmelemente</a:t>
            </a:r>
          </a:p>
        </p:txBody>
      </p:sp>
      <p:sp>
        <p:nvSpPr>
          <p:cNvPr id="13" name="Freeform 3">
            <a:extLst>
              <a:ext uri="{FF2B5EF4-FFF2-40B4-BE49-F238E27FC236}">
                <a16:creationId xmlns:a16="http://schemas.microsoft.com/office/drawing/2014/main" id="{9B8ECEBA-80A4-F7FE-5A85-21E2F4A7F579}"/>
              </a:ext>
            </a:extLst>
          </p:cNvPr>
          <p:cNvSpPr/>
          <p:nvPr/>
        </p:nvSpPr>
        <p:spPr>
          <a:xfrm>
            <a:off x="227014" y="1969476"/>
            <a:ext cx="3523297" cy="6079254"/>
          </a:xfrm>
          <a:custGeom>
            <a:avLst/>
            <a:gdLst/>
            <a:ahLst/>
            <a:cxnLst/>
            <a:rect l="l" t="t" r="r" b="b"/>
            <a:pathLst>
              <a:path w="3523297" h="4114800">
                <a:moveTo>
                  <a:pt x="0" y="0"/>
                </a:moveTo>
                <a:lnTo>
                  <a:pt x="3523297" y="0"/>
                </a:lnTo>
                <a:lnTo>
                  <a:pt x="352329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3DEEC90A-13EB-C7DB-62F9-576E70163D62}"/>
              </a:ext>
            </a:extLst>
          </p:cNvPr>
          <p:cNvSpPr/>
          <p:nvPr/>
        </p:nvSpPr>
        <p:spPr>
          <a:xfrm>
            <a:off x="413323" y="2100100"/>
            <a:ext cx="3090225" cy="662400"/>
          </a:xfrm>
          <a:prstGeom prst="rect">
            <a:avLst/>
          </a:prstGeom>
          <a:noFill/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de-DE">
              <a:solidFill>
                <a:srgbClr val="002060"/>
              </a:solidFill>
            </a:endParaRPr>
          </a:p>
        </p:txBody>
      </p:sp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181C03EC-2421-7B2D-A58F-B7CDB501F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0083" y="2291927"/>
            <a:ext cx="8028368" cy="4018438"/>
          </a:xfrm>
        </p:spPr>
        <p:txBody>
          <a:bodyPr/>
          <a:lstStyle/>
          <a:p>
            <a:pPr marL="270000" lvl="1" indent="0">
              <a:buNone/>
            </a:pPr>
            <a:r>
              <a:rPr lang="de-DE" sz="1800" b="1" dirty="0">
                <a:solidFill>
                  <a:schemeClr val="accent3"/>
                </a:solidFill>
              </a:rPr>
              <a:t>Informationen und Ziele: 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Förderung der </a:t>
            </a:r>
            <a:r>
              <a:rPr lang="de-DE" sz="1800" b="1" dirty="0">
                <a:solidFill>
                  <a:schemeClr val="accent3"/>
                </a:solidFill>
              </a:rPr>
              <a:t>individuellen Beratung und Unterstützung </a:t>
            </a:r>
            <a:r>
              <a:rPr lang="de-DE" sz="1800" dirty="0">
                <a:solidFill>
                  <a:srgbClr val="002060"/>
                </a:solidFill>
              </a:rPr>
              <a:t>der Lernenden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Unterstützung einer lernförderlichen </a:t>
            </a:r>
            <a:r>
              <a:rPr lang="de-DE" sz="1800" b="1" dirty="0">
                <a:solidFill>
                  <a:schemeClr val="accent3"/>
                </a:solidFill>
              </a:rPr>
              <a:t>Elternarbeit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Begleitung bei der Entwicklung einer </a:t>
            </a:r>
            <a:r>
              <a:rPr lang="de-DE" sz="1800" b="1" dirty="0">
                <a:solidFill>
                  <a:schemeClr val="accent3"/>
                </a:solidFill>
              </a:rPr>
              <a:t>positiven Schulkultur</a:t>
            </a:r>
          </a:p>
          <a:p>
            <a:pPr lvl="1"/>
            <a:r>
              <a:rPr lang="de-DE" sz="1800" b="1" dirty="0">
                <a:solidFill>
                  <a:schemeClr val="accent3"/>
                </a:solidFill>
              </a:rPr>
              <a:t>NRW-weites Budget pro Jahr: 64.460.000 Euro</a:t>
            </a:r>
          </a:p>
          <a:p>
            <a:pPr lvl="1"/>
            <a:r>
              <a:rPr lang="de-DE" sz="1800" b="1" dirty="0">
                <a:solidFill>
                  <a:schemeClr val="accent3"/>
                </a:solidFill>
              </a:rPr>
              <a:t>900 Stellen landesweit</a:t>
            </a:r>
          </a:p>
          <a:p>
            <a:pPr lvl="1"/>
            <a:r>
              <a:rPr lang="de-DE" sz="1800" b="1" dirty="0">
                <a:solidFill>
                  <a:schemeClr val="accent3"/>
                </a:solidFill>
              </a:rPr>
              <a:t>Mindestens eine 0,5 Stelle pro Schule, höchstens eine 1,5 Stelle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B864A44-D25E-5253-F44A-6BDD72FCAFF6}"/>
              </a:ext>
            </a:extLst>
          </p:cNvPr>
          <p:cNvSpPr txBox="1"/>
          <p:nvPr/>
        </p:nvSpPr>
        <p:spPr>
          <a:xfrm>
            <a:off x="443549" y="2049858"/>
            <a:ext cx="3090225" cy="13791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63576" tIns="93472" rIns="163576" bIns="93472" numCol="1" spcCol="1270" anchor="t" anchorCtr="0">
            <a:noAutofit/>
          </a:bodyPr>
          <a:lstStyle/>
          <a:p>
            <a:pPr marL="0" lvl="0" indent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2400" b="1" kern="1200" dirty="0">
                <a:solidFill>
                  <a:srgbClr val="002060"/>
                </a:solidFill>
              </a:rPr>
              <a:t>Säule III</a:t>
            </a:r>
          </a:p>
          <a:p>
            <a:pPr marL="0" lvl="0" indent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2400" dirty="0">
                <a:solidFill>
                  <a:srgbClr val="002060"/>
                </a:solidFill>
              </a:rPr>
              <a:t>Personalbudget</a:t>
            </a:r>
            <a:endParaRPr lang="de-DE" sz="2400" kern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496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E8BFF73-31D3-4AD9-A4DC-FFD3A725449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11</a:t>
            </a:fld>
            <a:endParaRPr lang="de-DE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4AB1B55-215C-D193-70C8-28E254824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4" y="330275"/>
            <a:ext cx="11731624" cy="550808"/>
          </a:xfrm>
        </p:spPr>
        <p:txBody>
          <a:bodyPr anchor="ctr"/>
          <a:lstStyle/>
          <a:p>
            <a:r>
              <a:rPr lang="de-DE" sz="2800" dirty="0">
                <a:solidFill>
                  <a:srgbClr val="002060"/>
                </a:solidFill>
              </a:rPr>
              <a:t>II. Überblick: Programmelemente</a:t>
            </a:r>
          </a:p>
        </p:txBody>
      </p:sp>
      <p:sp>
        <p:nvSpPr>
          <p:cNvPr id="13" name="Freeform 3">
            <a:extLst>
              <a:ext uri="{FF2B5EF4-FFF2-40B4-BE49-F238E27FC236}">
                <a16:creationId xmlns:a16="http://schemas.microsoft.com/office/drawing/2014/main" id="{9B8ECEBA-80A4-F7FE-5A85-21E2F4A7F579}"/>
              </a:ext>
            </a:extLst>
          </p:cNvPr>
          <p:cNvSpPr/>
          <p:nvPr/>
        </p:nvSpPr>
        <p:spPr>
          <a:xfrm>
            <a:off x="227014" y="1969476"/>
            <a:ext cx="3523297" cy="6079254"/>
          </a:xfrm>
          <a:custGeom>
            <a:avLst/>
            <a:gdLst/>
            <a:ahLst/>
            <a:cxnLst/>
            <a:rect l="l" t="t" r="r" b="b"/>
            <a:pathLst>
              <a:path w="3523297" h="4114800">
                <a:moveTo>
                  <a:pt x="0" y="0"/>
                </a:moveTo>
                <a:lnTo>
                  <a:pt x="3523297" y="0"/>
                </a:lnTo>
                <a:lnTo>
                  <a:pt x="352329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3DEEC90A-13EB-C7DB-62F9-576E70163D62}"/>
              </a:ext>
            </a:extLst>
          </p:cNvPr>
          <p:cNvSpPr/>
          <p:nvPr/>
        </p:nvSpPr>
        <p:spPr>
          <a:xfrm>
            <a:off x="413323" y="2100100"/>
            <a:ext cx="3090225" cy="662400"/>
          </a:xfrm>
          <a:prstGeom prst="rect">
            <a:avLst/>
          </a:prstGeom>
          <a:noFill/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de-DE">
              <a:solidFill>
                <a:srgbClr val="002060"/>
              </a:solidFill>
            </a:endParaRPr>
          </a:p>
        </p:txBody>
      </p:sp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181C03EC-2421-7B2D-A58F-B7CDB501F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0083" y="1258432"/>
            <a:ext cx="8028368" cy="5051933"/>
          </a:xfrm>
        </p:spPr>
        <p:txBody>
          <a:bodyPr/>
          <a:lstStyle/>
          <a:p>
            <a:pPr marL="270000" lvl="1" indent="0">
              <a:buNone/>
            </a:pPr>
            <a:r>
              <a:rPr lang="de-DE" sz="1800" dirty="0">
                <a:solidFill>
                  <a:srgbClr val="002060"/>
                </a:solidFill>
              </a:rPr>
              <a:t>Gewinnung </a:t>
            </a:r>
            <a:r>
              <a:rPr lang="de-DE" sz="1800" b="1" dirty="0">
                <a:solidFill>
                  <a:schemeClr val="accent3"/>
                </a:solidFill>
              </a:rPr>
              <a:t>von zusätzlichem Personal </a:t>
            </a:r>
            <a:r>
              <a:rPr lang="de-DE" sz="1800" dirty="0">
                <a:solidFill>
                  <a:srgbClr val="002060"/>
                </a:solidFill>
              </a:rPr>
              <a:t>an den Startchancen-Schulen </a:t>
            </a:r>
          </a:p>
          <a:p>
            <a:pPr marL="270000" lvl="1" indent="0">
              <a:buNone/>
            </a:pPr>
            <a:r>
              <a:rPr lang="de-DE" sz="1800" b="1" dirty="0">
                <a:solidFill>
                  <a:schemeClr val="accent3"/>
                </a:solidFill>
              </a:rPr>
              <a:t>Einstellungsmöglichkeiten: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Einstellung von </a:t>
            </a:r>
            <a:r>
              <a:rPr lang="de-DE" sz="1800" b="1" dirty="0">
                <a:solidFill>
                  <a:srgbClr val="002060"/>
                </a:solidFill>
              </a:rPr>
              <a:t>Fachkräften für Schulsozialarbeit</a:t>
            </a:r>
            <a:r>
              <a:rPr lang="de-DE" sz="1800" dirty="0">
                <a:solidFill>
                  <a:srgbClr val="002060"/>
                </a:solidFill>
              </a:rPr>
              <a:t> und – abhängig vom Bedarf der Schulen auch  </a:t>
            </a:r>
            <a:r>
              <a:rPr lang="de-DE" sz="1800" b="1" dirty="0">
                <a:solidFill>
                  <a:srgbClr val="002060"/>
                </a:solidFill>
              </a:rPr>
              <a:t>MPT-Fachkräfte im Gemeinsamen Lernen</a:t>
            </a:r>
            <a:r>
              <a:rPr lang="de-DE" sz="1800" dirty="0">
                <a:solidFill>
                  <a:srgbClr val="002060"/>
                </a:solidFill>
              </a:rPr>
              <a:t>, </a:t>
            </a:r>
            <a:r>
              <a:rPr lang="de-DE" sz="1800" b="1" dirty="0">
                <a:solidFill>
                  <a:srgbClr val="002060"/>
                </a:solidFill>
              </a:rPr>
              <a:t>MPT-Fachkräfte Integration</a:t>
            </a:r>
            <a:r>
              <a:rPr lang="de-DE" sz="1800" dirty="0">
                <a:solidFill>
                  <a:srgbClr val="002060"/>
                </a:solidFill>
              </a:rPr>
              <a:t>, </a:t>
            </a:r>
            <a:r>
              <a:rPr lang="de-DE" sz="1800" b="1" dirty="0">
                <a:solidFill>
                  <a:srgbClr val="002060"/>
                </a:solidFill>
              </a:rPr>
              <a:t>MPT-Fachkräfte an Förderschulen</a:t>
            </a:r>
            <a:r>
              <a:rPr lang="de-DE" sz="1800" dirty="0">
                <a:solidFill>
                  <a:srgbClr val="002060"/>
                </a:solidFill>
              </a:rPr>
              <a:t> und </a:t>
            </a:r>
            <a:r>
              <a:rPr lang="de-DE" sz="1800" b="1" dirty="0">
                <a:solidFill>
                  <a:srgbClr val="002060"/>
                </a:solidFill>
              </a:rPr>
              <a:t>Sozialpädagogische Fachkräfte in der Schuleingangsphase</a:t>
            </a:r>
            <a:br>
              <a:rPr lang="de-DE" sz="1800" dirty="0">
                <a:solidFill>
                  <a:srgbClr val="002060"/>
                </a:solidFill>
              </a:rPr>
            </a:br>
            <a:r>
              <a:rPr lang="de-DE" sz="1800" dirty="0">
                <a:solidFill>
                  <a:srgbClr val="002060"/>
                </a:solidFill>
              </a:rPr>
              <a:t>Weitere Hinweise siehe Rahmenerlass vom 13. Juni 2024 (AZ 214 - 2024 – 0001075) 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MPT zur Unterstützung von Schülerinnen und Schülern mit besonderen Lernausgangslagen an Berufskollegs zur personellen Stärkung der Startchancen-Schulen in Nordrhein-Westfalen</a:t>
            </a:r>
            <a:br>
              <a:rPr lang="de-DE" sz="1800" dirty="0">
                <a:solidFill>
                  <a:srgbClr val="002060"/>
                </a:solidFill>
              </a:rPr>
            </a:br>
            <a:r>
              <a:rPr lang="de-DE" sz="1800" dirty="0">
                <a:solidFill>
                  <a:srgbClr val="002060"/>
                </a:solidFill>
              </a:rPr>
              <a:t>Weitere Hinweise s. Runderlass vom 24. März 2025 (BASS 21-13 Nr. </a:t>
            </a:r>
            <a:r>
              <a:rPr lang="de-DE" sz="1800">
                <a:solidFill>
                  <a:srgbClr val="002060"/>
                </a:solidFill>
              </a:rPr>
              <a:t>13) </a:t>
            </a:r>
            <a:endParaRPr lang="de-DE" sz="1800" dirty="0">
              <a:solidFill>
                <a:srgbClr val="002060"/>
              </a:solidFill>
            </a:endParaRP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Konkrete Schwerpunktsetzung und Ausgestaltung erfolgt </a:t>
            </a:r>
            <a:r>
              <a:rPr lang="de-DE" sz="1800" b="1" dirty="0">
                <a:solidFill>
                  <a:schemeClr val="accent3"/>
                </a:solidFill>
              </a:rPr>
              <a:t>bedarfsorientiert und schulbezogen</a:t>
            </a:r>
            <a:r>
              <a:rPr lang="de-DE" sz="1800" dirty="0">
                <a:solidFill>
                  <a:srgbClr val="002060"/>
                </a:solidFill>
              </a:rPr>
              <a:t> auf Basis der den Bezirksregierungen dafür zugewiesenen Stellen.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B864A44-D25E-5253-F44A-6BDD72FCAFF6}"/>
              </a:ext>
            </a:extLst>
          </p:cNvPr>
          <p:cNvSpPr txBox="1"/>
          <p:nvPr/>
        </p:nvSpPr>
        <p:spPr>
          <a:xfrm>
            <a:off x="443549" y="2049858"/>
            <a:ext cx="3090225" cy="13791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63576" tIns="93472" rIns="163576" bIns="93472" numCol="1" spcCol="1270" anchor="t" anchorCtr="0">
            <a:noAutofit/>
          </a:bodyPr>
          <a:lstStyle/>
          <a:p>
            <a:pPr marL="0" lvl="0" indent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2400" b="1" kern="1200" dirty="0">
                <a:solidFill>
                  <a:srgbClr val="002060"/>
                </a:solidFill>
              </a:rPr>
              <a:t>Säule III</a:t>
            </a:r>
          </a:p>
          <a:p>
            <a:pPr marL="0" lvl="0" indent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2400" dirty="0">
                <a:solidFill>
                  <a:srgbClr val="002060"/>
                </a:solidFill>
              </a:rPr>
              <a:t>Personalbudget</a:t>
            </a:r>
            <a:endParaRPr lang="de-DE" sz="2400" kern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486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48E9AC-05EE-4DD6-A376-56A668DD5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50" y="1722269"/>
            <a:ext cx="11115675" cy="4449822"/>
          </a:xfrm>
        </p:spPr>
        <p:txBody>
          <a:bodyPr/>
          <a:lstStyle/>
          <a:p>
            <a:pPr lvl="1"/>
            <a:r>
              <a:rPr lang="de-DE" sz="2200" dirty="0">
                <a:solidFill>
                  <a:srgbClr val="002060"/>
                </a:solidFill>
              </a:rPr>
              <a:t>Bund und Länder veröffentlichen </a:t>
            </a:r>
            <a:r>
              <a:rPr lang="de-DE" sz="2200" b="1" dirty="0">
                <a:solidFill>
                  <a:schemeClr val="accent3"/>
                </a:solidFill>
              </a:rPr>
              <a:t>2027, 2030 und 2032 Fortschrittsberichte</a:t>
            </a:r>
            <a:r>
              <a:rPr lang="de-DE" sz="2200" dirty="0">
                <a:solidFill>
                  <a:schemeClr val="accent3"/>
                </a:solidFill>
              </a:rPr>
              <a:t> </a:t>
            </a:r>
            <a:r>
              <a:rPr lang="de-DE" sz="2200" dirty="0">
                <a:solidFill>
                  <a:srgbClr val="002060"/>
                </a:solidFill>
              </a:rPr>
              <a:t>zum Startchancen-Programm.</a:t>
            </a:r>
          </a:p>
          <a:p>
            <a:pPr lvl="1"/>
            <a:r>
              <a:rPr lang="de-DE" sz="2200" b="1" dirty="0">
                <a:solidFill>
                  <a:schemeClr val="accent3"/>
                </a:solidFill>
              </a:rPr>
              <a:t>2029 erfolgt eine Zwischenevaluation</a:t>
            </a:r>
            <a:r>
              <a:rPr lang="de-DE" sz="2200" dirty="0">
                <a:solidFill>
                  <a:srgbClr val="002060"/>
                </a:solidFill>
              </a:rPr>
              <a:t>, die auf die Etablierung funktionierender Programmstrukturen und die sachgemäßen Mittelverwendung fokussiert ist.</a:t>
            </a:r>
          </a:p>
          <a:p>
            <a:pPr lvl="1"/>
            <a:r>
              <a:rPr lang="de-DE" sz="2200" dirty="0">
                <a:solidFill>
                  <a:srgbClr val="002060"/>
                </a:solidFill>
              </a:rPr>
              <a:t>Wissenschaftliche Begleitung und Evaluation sollen die schulischen Prozesse unterstützen, dafür werden zuvorderst </a:t>
            </a:r>
            <a:r>
              <a:rPr lang="de-DE" sz="2200" b="1" dirty="0">
                <a:solidFill>
                  <a:schemeClr val="accent3"/>
                </a:solidFill>
              </a:rPr>
              <a:t>bereits vorliegende Daten </a:t>
            </a:r>
            <a:r>
              <a:rPr lang="de-DE" sz="2200" dirty="0">
                <a:solidFill>
                  <a:srgbClr val="002060"/>
                </a:solidFill>
              </a:rPr>
              <a:t>genutzt.</a:t>
            </a:r>
          </a:p>
          <a:p>
            <a:pPr lvl="1"/>
            <a:r>
              <a:rPr lang="de-DE" sz="2200" dirty="0">
                <a:solidFill>
                  <a:srgbClr val="002060"/>
                </a:solidFill>
              </a:rPr>
              <a:t>Zusätzliche Daten werden nur dann erhoben, wenn sie für die Ausübung der wissenschaftlichen Begleitung und Evaluation unerlässlich sind.</a:t>
            </a:r>
          </a:p>
          <a:p>
            <a:pPr lvl="1"/>
            <a:r>
              <a:rPr lang="de-DE" sz="2200" dirty="0">
                <a:solidFill>
                  <a:srgbClr val="002060"/>
                </a:solidFill>
              </a:rPr>
              <a:t>Startchancen-Schulen unterstützen die wissenschaftliche Begleitung.</a:t>
            </a:r>
          </a:p>
          <a:p>
            <a:endParaRPr lang="de-DE" sz="2200" dirty="0"/>
          </a:p>
          <a:p>
            <a:endParaRPr lang="de-DE" sz="2400" dirty="0">
              <a:solidFill>
                <a:srgbClr val="002060"/>
              </a:solidFill>
            </a:endParaRPr>
          </a:p>
          <a:p>
            <a:endParaRPr lang="de-DE" sz="2400" dirty="0">
              <a:solidFill>
                <a:srgbClr val="002060"/>
              </a:solidFill>
            </a:endParaRPr>
          </a:p>
          <a:p>
            <a:endParaRPr lang="de-DE" sz="2400" dirty="0">
              <a:solidFill>
                <a:srgbClr val="002060"/>
              </a:solidFill>
            </a:endParaRPr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744FCB6-856C-4177-8985-B79F5067BC8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12</a:t>
            </a:fld>
            <a:endParaRPr lang="de-DE" noProof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4D440A37-3473-4DF0-80F6-0F5FA45E6049}"/>
              </a:ext>
            </a:extLst>
          </p:cNvPr>
          <p:cNvSpPr txBox="1">
            <a:spLocks/>
          </p:cNvSpPr>
          <p:nvPr/>
        </p:nvSpPr>
        <p:spPr>
          <a:xfrm>
            <a:off x="227014" y="520775"/>
            <a:ext cx="11731624" cy="5508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i="0" kern="1200">
                <a:solidFill>
                  <a:schemeClr val="accent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542925" indent="-542925"/>
            <a:r>
              <a:rPr lang="de-DE" sz="2800" dirty="0">
                <a:solidFill>
                  <a:srgbClr val="002060"/>
                </a:solidFill>
              </a:rPr>
              <a:t>III. Begleitstruktur, Rechenschaftslegung</a:t>
            </a:r>
          </a:p>
          <a:p>
            <a:pPr marL="542925"/>
            <a:r>
              <a:rPr lang="de-DE" sz="2800" dirty="0">
                <a:solidFill>
                  <a:srgbClr val="002060"/>
                </a:solidFill>
              </a:rPr>
              <a:t>und Evaluation</a:t>
            </a:r>
          </a:p>
        </p:txBody>
      </p:sp>
    </p:spTree>
    <p:extLst>
      <p:ext uri="{BB962C8B-B14F-4D97-AF65-F5344CB8AC3E}">
        <p14:creationId xmlns:p14="http://schemas.microsoft.com/office/powerpoint/2010/main" val="12418973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7014" y="330275"/>
            <a:ext cx="11731624" cy="550808"/>
          </a:xfrm>
        </p:spPr>
        <p:txBody>
          <a:bodyPr anchor="ctr"/>
          <a:lstStyle/>
          <a:p>
            <a:r>
              <a:rPr lang="de-DE" sz="2800" dirty="0">
                <a:solidFill>
                  <a:srgbClr val="002060"/>
                </a:solidFill>
              </a:rPr>
              <a:t>IV. Einordnung – Zentrale Mehrwerte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0525" y="1475710"/>
            <a:ext cx="11087100" cy="4938034"/>
          </a:xfrm>
        </p:spPr>
        <p:txBody>
          <a:bodyPr/>
          <a:lstStyle/>
          <a:p>
            <a:pPr lvl="1">
              <a:spcAft>
                <a:spcPts val="600"/>
              </a:spcAft>
            </a:pPr>
            <a:r>
              <a:rPr lang="de-DE" sz="2200" dirty="0">
                <a:solidFill>
                  <a:srgbClr val="002060"/>
                </a:solidFill>
              </a:rPr>
              <a:t>Die Rahmenbedingungen des Startchancen-Programms </a:t>
            </a:r>
          </a:p>
          <a:p>
            <a:pPr lvl="2">
              <a:spcAft>
                <a:spcPts val="600"/>
              </a:spcAft>
            </a:pPr>
            <a:r>
              <a:rPr lang="de-DE" sz="2200" dirty="0">
                <a:solidFill>
                  <a:srgbClr val="002060"/>
                </a:solidFill>
              </a:rPr>
              <a:t>10 Jahre Laufzeit</a:t>
            </a:r>
          </a:p>
          <a:p>
            <a:pPr lvl="2">
              <a:spcAft>
                <a:spcPts val="600"/>
              </a:spcAft>
            </a:pPr>
            <a:r>
              <a:rPr lang="de-DE" sz="2200" dirty="0">
                <a:solidFill>
                  <a:srgbClr val="002060"/>
                </a:solidFill>
              </a:rPr>
              <a:t>Verbindung von baulichen, schulorganisatorischen und pädagogischen Elementen (Kohärenz der drei Säulen)</a:t>
            </a:r>
          </a:p>
          <a:p>
            <a:pPr marL="540000" lvl="2" indent="0">
              <a:spcAft>
                <a:spcPts val="1200"/>
              </a:spcAft>
              <a:buNone/>
            </a:pPr>
            <a:r>
              <a:rPr lang="de-DE" sz="2200" b="1" dirty="0">
                <a:solidFill>
                  <a:schemeClr val="accent3"/>
                </a:solidFill>
                <a:sym typeface="Wingdings" panose="05000000000000000000" pitchFamily="2" charset="2"/>
              </a:rPr>
              <a:t> ermöglicht langfristige Planung, Sicherheit und Entlastung an Schule</a:t>
            </a:r>
            <a:endParaRPr lang="de-DE" sz="2200" b="1" dirty="0">
              <a:solidFill>
                <a:schemeClr val="accent3"/>
              </a:solidFill>
            </a:endParaRPr>
          </a:p>
          <a:p>
            <a:pPr lvl="1">
              <a:spcAft>
                <a:spcPts val="1200"/>
              </a:spcAft>
            </a:pPr>
            <a:r>
              <a:rPr lang="de-DE" sz="2200" dirty="0">
                <a:solidFill>
                  <a:srgbClr val="002060"/>
                </a:solidFill>
              </a:rPr>
              <a:t>Unterstützung auf dem Weg in die </a:t>
            </a:r>
            <a:r>
              <a:rPr lang="de-DE" sz="2200" b="1" dirty="0">
                <a:solidFill>
                  <a:schemeClr val="accent3"/>
                </a:solidFill>
              </a:rPr>
              <a:t>datengestützte</a:t>
            </a:r>
            <a:r>
              <a:rPr lang="de-DE" sz="2200" dirty="0"/>
              <a:t> </a:t>
            </a:r>
            <a:r>
              <a:rPr lang="de-DE" sz="2200" b="1" dirty="0">
                <a:solidFill>
                  <a:schemeClr val="accent3"/>
                </a:solidFill>
              </a:rPr>
              <a:t>Unterrichts-</a:t>
            </a:r>
            <a:r>
              <a:rPr lang="de-DE" sz="22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2200" b="1" dirty="0">
                <a:solidFill>
                  <a:schemeClr val="accent3"/>
                </a:solidFill>
              </a:rPr>
              <a:t>und Schul-entwicklung</a:t>
            </a:r>
            <a:endParaRPr lang="de-DE" sz="2200" dirty="0">
              <a:solidFill>
                <a:srgbClr val="002060"/>
              </a:solidFill>
            </a:endParaRPr>
          </a:p>
          <a:p>
            <a:pPr lvl="1">
              <a:spcAft>
                <a:spcPts val="1200"/>
              </a:spcAft>
            </a:pPr>
            <a:r>
              <a:rPr lang="de-DE" sz="2200" dirty="0">
                <a:solidFill>
                  <a:srgbClr val="002060"/>
                </a:solidFill>
              </a:rPr>
              <a:t>Auf der institutionellen Ebene: </a:t>
            </a:r>
            <a:r>
              <a:rPr lang="de-DE" sz="2200" b="1" dirty="0">
                <a:solidFill>
                  <a:schemeClr val="accent3"/>
                </a:solidFill>
              </a:rPr>
              <a:t>Stärkere Vernetzung in den Sozialraum</a:t>
            </a:r>
            <a:r>
              <a:rPr lang="de-DE" sz="2200" dirty="0">
                <a:solidFill>
                  <a:schemeClr val="accent3"/>
                </a:solidFill>
              </a:rPr>
              <a:t> </a:t>
            </a:r>
            <a:r>
              <a:rPr lang="de-DE" sz="2200" dirty="0"/>
              <a:t>und </a:t>
            </a:r>
            <a:r>
              <a:rPr lang="de-DE" sz="2200" b="1" dirty="0">
                <a:solidFill>
                  <a:schemeClr val="accent3"/>
                </a:solidFill>
              </a:rPr>
              <a:t>Aufbau von Lerngemeinschaften </a:t>
            </a:r>
            <a:r>
              <a:rPr lang="de-DE" sz="2200" dirty="0">
                <a:solidFill>
                  <a:srgbClr val="002060"/>
                </a:solidFill>
              </a:rPr>
              <a:t>in Schule und durch standortübergreifende Kooperation </a:t>
            </a:r>
            <a:r>
              <a:rPr lang="de-DE" sz="2200" b="1" dirty="0">
                <a:solidFill>
                  <a:schemeClr val="accent3"/>
                </a:solidFill>
              </a:rPr>
              <a:t>(unterrichtsfachliche und allgemeinpädagogische Schulnetzwerke)</a:t>
            </a:r>
            <a:endParaRPr lang="de-DE" sz="1200" b="1" dirty="0">
              <a:solidFill>
                <a:schemeClr val="accent3"/>
              </a:solidFill>
            </a:endParaRPr>
          </a:p>
          <a:p>
            <a:pPr lvl="1">
              <a:spcAft>
                <a:spcPts val="600"/>
              </a:spcAft>
            </a:pPr>
            <a:r>
              <a:rPr lang="de-DE" sz="2200" dirty="0">
                <a:solidFill>
                  <a:srgbClr val="002060"/>
                </a:solidFill>
              </a:rPr>
              <a:t>Auf der systemischen Ebene:</a:t>
            </a:r>
            <a:r>
              <a:rPr lang="de-DE" sz="2200" dirty="0"/>
              <a:t> </a:t>
            </a:r>
            <a:r>
              <a:rPr lang="de-DE" sz="2200" b="1" dirty="0">
                <a:solidFill>
                  <a:schemeClr val="accent3"/>
                </a:solidFill>
              </a:rPr>
              <a:t>Weiterentwicklung</a:t>
            </a:r>
            <a:r>
              <a:rPr lang="de-DE" sz="2200" dirty="0">
                <a:solidFill>
                  <a:schemeClr val="accent3"/>
                </a:solidFill>
              </a:rPr>
              <a:t> </a:t>
            </a:r>
            <a:r>
              <a:rPr lang="de-DE" sz="2200" b="1" dirty="0">
                <a:solidFill>
                  <a:schemeClr val="accent3"/>
                </a:solidFill>
              </a:rPr>
              <a:t>konstruktiver und kohärenter Kooperationsformate </a:t>
            </a:r>
            <a:r>
              <a:rPr lang="de-DE" sz="2200" dirty="0">
                <a:solidFill>
                  <a:srgbClr val="002060"/>
                </a:solidFill>
              </a:rPr>
              <a:t>zwischen</a:t>
            </a:r>
            <a:r>
              <a:rPr lang="de-DE" sz="2200" dirty="0"/>
              <a:t> </a:t>
            </a:r>
            <a:r>
              <a:rPr lang="de-DE" sz="2200" b="1" dirty="0">
                <a:solidFill>
                  <a:schemeClr val="accent3"/>
                </a:solidFill>
              </a:rPr>
              <a:t>Schulaufsicht, Schulträger und Schulleitungen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294967295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13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185280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40AD154C-9860-46E8-8824-21238BC8E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4" y="330275"/>
            <a:ext cx="11731624" cy="550808"/>
          </a:xfrm>
        </p:spPr>
        <p:txBody>
          <a:bodyPr anchor="ctr"/>
          <a:lstStyle/>
          <a:p>
            <a:r>
              <a:rPr lang="de-DE" sz="2800" dirty="0">
                <a:solidFill>
                  <a:srgbClr val="002060"/>
                </a:solidFill>
              </a:rPr>
              <a:t>V. Ausblick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25B95B-7880-FACC-42EE-56B892D13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376" y="1228725"/>
            <a:ext cx="11382374" cy="5104893"/>
          </a:xfrm>
        </p:spPr>
        <p:txBody>
          <a:bodyPr/>
          <a:lstStyle/>
          <a:p>
            <a:pPr marL="270000" lvl="1" indent="0">
              <a:buNone/>
            </a:pPr>
            <a:r>
              <a:rPr lang="de-DE" sz="2400" dirty="0">
                <a:solidFill>
                  <a:srgbClr val="002060"/>
                </a:solidFill>
              </a:rPr>
              <a:t>Nächste Schritte: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Team in der Schule für Programmumsetzung aufstellen, schulinterne Strukturen bilden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Information und Einbezug von Eltern – und (altersangemessen) von Schülerinnen und Schülern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Schulinterne Standortbestimmung und Sondierung möglicher Ziele für die Schuljahre 2025/2026 und 2026/2027 (Startchancen-Schulen werden bei diesem Prozess von der Schulaufsicht begleitet, beraten und unterstützt); hier bietet sich ein Pädagogischer Tag im ersten Schulhalbjahr 2025/2026 an (Konferenzbeschluss)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Schulinterne Sondierung erster möglicher Maßnahmen </a:t>
            </a:r>
            <a:r>
              <a:rPr lang="de-DE" sz="1800" dirty="0">
                <a:solidFill>
                  <a:srgbClr val="002060"/>
                </a:solidFill>
                <a:sym typeface="Wingdings" panose="05000000000000000000" pitchFamily="2" charset="2"/>
              </a:rPr>
              <a:t> Passung zu den Zielsetzungen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  <a:sym typeface="Wingdings" panose="05000000000000000000" pitchFamily="2" charset="2"/>
              </a:rPr>
              <a:t>Beratung und Abstimmung mit Schulaufsicht und Schulträger je nach Schwerpunkt Säule I, II oder III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  <a:sym typeface="Wingdings" panose="05000000000000000000" pitchFamily="2" charset="2"/>
              </a:rPr>
              <a:t>Vorüberlegungen für eine Zielvereinbarung der Schule mit der Schulaufsicht</a:t>
            </a:r>
            <a:endParaRPr lang="de-DE" sz="1800" dirty="0">
              <a:solidFill>
                <a:srgbClr val="002060"/>
              </a:solidFill>
            </a:endParaRPr>
          </a:p>
        </p:txBody>
      </p:sp>
      <p:sp>
        <p:nvSpPr>
          <p:cNvPr id="4" name="Foliennummernplatzhalter 4">
            <a:extLst>
              <a:ext uri="{FF2B5EF4-FFF2-40B4-BE49-F238E27FC236}">
                <a16:creationId xmlns:a16="http://schemas.microsoft.com/office/drawing/2014/main" id="{A9572131-6E3F-4EED-ADCE-F789D455A36F}"/>
              </a:ext>
            </a:extLst>
          </p:cNvPr>
          <p:cNvSpPr txBox="1">
            <a:spLocks/>
          </p:cNvSpPr>
          <p:nvPr/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DE"/>
            </a:defPPr>
            <a:lvl1pPr marL="0" algn="r" defTabSz="914400" rtl="0" eaLnBrk="1" latinLnBrk="0" hangingPunct="1">
              <a:defRPr sz="1050" b="0" i="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FD561F3-FADA-DF43-977E-A09A0FDE6BED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73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40AD154C-9860-46E8-8824-21238BC8E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4" y="330275"/>
            <a:ext cx="9656725" cy="550808"/>
          </a:xfrm>
        </p:spPr>
        <p:txBody>
          <a:bodyPr anchor="ctr"/>
          <a:lstStyle/>
          <a:p>
            <a:r>
              <a:rPr lang="de-DE" sz="2800" dirty="0">
                <a:solidFill>
                  <a:srgbClr val="002060"/>
                </a:solidFill>
              </a:rPr>
              <a:t>VI. Weiterführende Informationen – nützliche Links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25B95B-7880-FACC-42EE-56B892D13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376" y="1228725"/>
            <a:ext cx="11382374" cy="5104893"/>
          </a:xfrm>
        </p:spPr>
        <p:txBody>
          <a:bodyPr/>
          <a:lstStyle/>
          <a:p>
            <a:pPr lvl="1">
              <a:spcAft>
                <a:spcPts val="0"/>
              </a:spcAft>
            </a:pPr>
            <a:r>
              <a:rPr lang="de-DE" sz="1800" dirty="0">
                <a:solidFill>
                  <a:srgbClr val="002060"/>
                </a:solidFill>
              </a:rPr>
              <a:t>Internetauftritt Startchancen NRW</a:t>
            </a:r>
          </a:p>
          <a:p>
            <a:pPr marL="270000" lvl="1" indent="0">
              <a:spcAft>
                <a:spcPts val="600"/>
              </a:spcAft>
              <a:buNone/>
            </a:pPr>
            <a:r>
              <a:rPr lang="de-DE" sz="1800" dirty="0">
                <a:solidFill>
                  <a:schemeClr val="accent2">
                    <a:lumMod val="75000"/>
                    <a:lumOff val="2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www.schulministerium.nrw/startchancen</a:t>
            </a:r>
            <a:endParaRPr lang="de-DE" sz="1800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lvl="1">
              <a:spcAft>
                <a:spcPts val="0"/>
              </a:spcAft>
            </a:pPr>
            <a:r>
              <a:rPr lang="de-DE" sz="1800" dirty="0">
                <a:solidFill>
                  <a:srgbClr val="002060"/>
                </a:solidFill>
              </a:rPr>
              <a:t>FAQ</a:t>
            </a:r>
          </a:p>
          <a:p>
            <a:pPr marL="270000" lvl="1" indent="0">
              <a:spcAft>
                <a:spcPts val="600"/>
              </a:spcAft>
              <a:buNone/>
            </a:pPr>
            <a:r>
              <a:rPr lang="de-DE" sz="1800" dirty="0">
                <a:solidFill>
                  <a:schemeClr val="accent2">
                    <a:lumMod val="75000"/>
                    <a:lumOff val="2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www.schulministerium.nrw/faq-startchancen</a:t>
            </a:r>
            <a:endParaRPr lang="de-DE" sz="1800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lvl="1">
              <a:spcAft>
                <a:spcPts val="0"/>
              </a:spcAft>
            </a:pPr>
            <a:r>
              <a:rPr lang="de-DE" sz="1800" dirty="0">
                <a:solidFill>
                  <a:srgbClr val="002060"/>
                </a:solidFill>
              </a:rPr>
              <a:t>Bund-Länder-Vereinbarung</a:t>
            </a:r>
          </a:p>
          <a:p>
            <a:pPr marL="270000" lvl="1" indent="0">
              <a:spcAft>
                <a:spcPts val="600"/>
              </a:spcAft>
              <a:buNone/>
            </a:pPr>
            <a:r>
              <a:rPr lang="de-DE" sz="1800" dirty="0">
                <a:solidFill>
                  <a:schemeClr val="accent2">
                    <a:lumMod val="75000"/>
                    <a:lumOff val="2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www.kmk.org/fileadmin/pdf/PresseUndAktuelles/2024/BLV_Startchancen-Programm.pdf</a:t>
            </a:r>
            <a:endParaRPr lang="de-DE" sz="1800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lvl="1">
              <a:spcAft>
                <a:spcPts val="0"/>
              </a:spcAft>
            </a:pPr>
            <a:r>
              <a:rPr lang="de-DE" sz="1800" dirty="0">
                <a:solidFill>
                  <a:srgbClr val="002060"/>
                </a:solidFill>
              </a:rPr>
              <a:t>Verwaltungsvereinbarung</a:t>
            </a:r>
          </a:p>
          <a:p>
            <a:pPr marL="270000" lvl="1" indent="0">
              <a:spcAft>
                <a:spcPts val="600"/>
              </a:spcAft>
              <a:buNone/>
            </a:pPr>
            <a:r>
              <a:rPr lang="de-DE" sz="1800" dirty="0">
                <a:solidFill>
                  <a:schemeClr val="accent2">
                    <a:lumMod val="75000"/>
                    <a:lumOff val="25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www.kmk.org/fileadmin/pdf/PresseUndAktuelles/2024/VV_Startchancen-Programm.pdf</a:t>
            </a:r>
            <a:endParaRPr lang="de-DE" sz="1800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lvl="1">
              <a:spcAft>
                <a:spcPts val="0"/>
              </a:spcAft>
            </a:pPr>
            <a:r>
              <a:rPr lang="de-DE" sz="1800" dirty="0">
                <a:solidFill>
                  <a:srgbClr val="002060"/>
                </a:solidFill>
              </a:rPr>
              <a:t>Orientierungspapier zur Verwendung der Chancenbudgets</a:t>
            </a:r>
          </a:p>
          <a:p>
            <a:pPr marL="270000" lvl="1" indent="0">
              <a:spcAft>
                <a:spcPts val="600"/>
              </a:spcAft>
              <a:buNone/>
            </a:pPr>
            <a:r>
              <a:rPr lang="de-DE" sz="1800" dirty="0">
                <a:solidFill>
                  <a:schemeClr val="accent2">
                    <a:lumMod val="75000"/>
                    <a:lumOff val="25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www.kmk.org/fileadmin/pdf/PresseUndAktuelles/2024/BLV-Anlage-3-Orientierungspapier-Saeule-II-Chancenbudget.pdf</a:t>
            </a:r>
            <a:endParaRPr lang="de-DE" sz="1800" dirty="0">
              <a:solidFill>
                <a:srgbClr val="002060"/>
              </a:solidFill>
            </a:endParaRPr>
          </a:p>
          <a:p>
            <a:pPr marL="270000" lvl="1" indent="0">
              <a:spcAft>
                <a:spcPts val="0"/>
              </a:spcAft>
              <a:buNone/>
            </a:pPr>
            <a:endParaRPr lang="de-DE" sz="1800" dirty="0">
              <a:solidFill>
                <a:srgbClr val="002060"/>
              </a:solidFill>
            </a:endParaRPr>
          </a:p>
        </p:txBody>
      </p:sp>
      <p:sp>
        <p:nvSpPr>
          <p:cNvPr id="4" name="Foliennummernplatzhalter 4">
            <a:extLst>
              <a:ext uri="{FF2B5EF4-FFF2-40B4-BE49-F238E27FC236}">
                <a16:creationId xmlns:a16="http://schemas.microsoft.com/office/drawing/2014/main" id="{4FEDB81E-5696-42CA-837E-C84633E0467D}"/>
              </a:ext>
            </a:extLst>
          </p:cNvPr>
          <p:cNvSpPr txBox="1">
            <a:spLocks/>
          </p:cNvSpPr>
          <p:nvPr/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DE"/>
            </a:defPPr>
            <a:lvl1pPr marL="0" algn="r" defTabSz="914400" rtl="0" eaLnBrk="1" latinLnBrk="0" hangingPunct="1">
              <a:defRPr sz="1050" b="0" i="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FD561F3-FADA-DF43-977E-A09A0FDE6BED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7555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8FF05-DD3C-6E45-9C26-F1EBDC1D9C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de-DE" sz="3600" dirty="0"/>
              <a:t>Startchancen-Programm für Schulen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087F0A-CDD2-EA40-AA37-C6DEB2D490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i="1" dirty="0"/>
              <a:t>Begleitung, Unterstützung und gezielte Innovation gehen Hand in Hand.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B84F48-2C0A-BD46-A868-28FE627D5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561F3-FADA-DF43-977E-A09A0FDE6BED}" type="slidenum">
              <a:rPr lang="de-DE" noProof="0" smtClean="0"/>
              <a:t>16</a:t>
            </a:fld>
            <a:endParaRPr lang="de-DE" noProof="0" dirty="0"/>
          </a:p>
        </p:txBody>
      </p:sp>
      <p:pic>
        <p:nvPicPr>
          <p:cNvPr id="6" name="Bildplatzhalter 5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" r="267"/>
          <a:stretch>
            <a:fillRect/>
          </a:stretch>
        </p:blipFill>
        <p:spPr/>
      </p:pic>
      <p:sp>
        <p:nvSpPr>
          <p:cNvPr id="7" name="Textfeld 6"/>
          <p:cNvSpPr txBox="1"/>
          <p:nvPr/>
        </p:nvSpPr>
        <p:spPr>
          <a:xfrm rot="16200000">
            <a:off x="1837255" y="5893460"/>
            <a:ext cx="16818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>
                <a:solidFill>
                  <a:schemeClr val="tx1">
                    <a:lumMod val="50000"/>
                  </a:schemeClr>
                </a:solidFill>
              </a:rPr>
              <a:t>Bildrechte: pixabay.com</a:t>
            </a:r>
            <a:endParaRPr lang="de-DE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987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8FF05-DD3C-6E45-9C26-F1EBDC1D9C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90874" y="1044000"/>
            <a:ext cx="8767763" cy="901677"/>
          </a:xfrm>
        </p:spPr>
        <p:txBody>
          <a:bodyPr anchor="t"/>
          <a:lstStyle/>
          <a:p>
            <a:r>
              <a:rPr lang="de-DE" dirty="0"/>
              <a:t>Übersicht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087F0A-CDD2-EA40-AA37-C6DEB2D49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90874" y="1613044"/>
            <a:ext cx="8767762" cy="4546596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150000"/>
              </a:lnSpc>
              <a:spcAft>
                <a:spcPts val="2400"/>
              </a:spcAft>
              <a:buFont typeface="+mj-lt"/>
              <a:buAutoNum type="romanUcPeriod"/>
            </a:pPr>
            <a:r>
              <a:rPr lang="de-DE" sz="2400" dirty="0">
                <a:solidFill>
                  <a:srgbClr val="002060"/>
                </a:solidFill>
              </a:rPr>
              <a:t>Zielgruppe, Ziele</a:t>
            </a:r>
          </a:p>
          <a:p>
            <a:pPr marL="514350" indent="-514350">
              <a:lnSpc>
                <a:spcPct val="150000"/>
              </a:lnSpc>
              <a:spcAft>
                <a:spcPts val="2400"/>
              </a:spcAft>
              <a:buFont typeface="+mj-lt"/>
              <a:buAutoNum type="romanUcPeriod"/>
            </a:pPr>
            <a:r>
              <a:rPr lang="de-DE" sz="2400" dirty="0">
                <a:solidFill>
                  <a:srgbClr val="002060"/>
                </a:solidFill>
              </a:rPr>
              <a:t>Überblick: Programmelemente</a:t>
            </a:r>
          </a:p>
          <a:p>
            <a:pPr marL="514350" indent="-514350">
              <a:lnSpc>
                <a:spcPct val="150000"/>
              </a:lnSpc>
              <a:spcAft>
                <a:spcPts val="2400"/>
              </a:spcAft>
              <a:buFont typeface="+mj-lt"/>
              <a:buAutoNum type="romanUcPeriod"/>
            </a:pPr>
            <a:r>
              <a:rPr lang="de-DE" sz="2400" dirty="0">
                <a:solidFill>
                  <a:srgbClr val="002060"/>
                </a:solidFill>
              </a:rPr>
              <a:t>Begleitstruktur, Rechenschaftslegung und Evaluation</a:t>
            </a:r>
          </a:p>
          <a:p>
            <a:pPr marL="514350" indent="-514350">
              <a:lnSpc>
                <a:spcPct val="150000"/>
              </a:lnSpc>
              <a:spcAft>
                <a:spcPts val="2400"/>
              </a:spcAft>
              <a:buFont typeface="+mj-lt"/>
              <a:buAutoNum type="romanUcPeriod"/>
            </a:pPr>
            <a:r>
              <a:rPr lang="de-DE" sz="2400" dirty="0">
                <a:solidFill>
                  <a:srgbClr val="002060"/>
                </a:solidFill>
              </a:rPr>
              <a:t>Einordnung – Zentrale Mehrwerte</a:t>
            </a:r>
          </a:p>
          <a:p>
            <a:pPr marL="514350" indent="-514350">
              <a:lnSpc>
                <a:spcPct val="150000"/>
              </a:lnSpc>
              <a:spcAft>
                <a:spcPts val="2400"/>
              </a:spcAft>
              <a:buFont typeface="+mj-lt"/>
              <a:buAutoNum type="romanUcPeriod"/>
            </a:pPr>
            <a:r>
              <a:rPr lang="de-DE" sz="2400">
                <a:solidFill>
                  <a:srgbClr val="002060"/>
                </a:solidFill>
              </a:rPr>
              <a:t>Ausblick </a:t>
            </a:r>
          </a:p>
          <a:p>
            <a:pPr marL="514350" indent="-514350">
              <a:lnSpc>
                <a:spcPct val="150000"/>
              </a:lnSpc>
              <a:spcAft>
                <a:spcPts val="2400"/>
              </a:spcAft>
              <a:buFont typeface="+mj-lt"/>
              <a:buAutoNum type="romanUcPeriod"/>
            </a:pPr>
            <a:r>
              <a:rPr lang="de-DE" sz="2400">
                <a:solidFill>
                  <a:srgbClr val="002060"/>
                </a:solidFill>
              </a:rPr>
              <a:t>Weiterführende </a:t>
            </a:r>
            <a:r>
              <a:rPr lang="de-DE" sz="2400" dirty="0">
                <a:solidFill>
                  <a:srgbClr val="002060"/>
                </a:solidFill>
              </a:rPr>
              <a:t>Informationen und nützliche Links</a:t>
            </a:r>
            <a:endParaRPr lang="de-D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B84F48-2C0A-BD46-A868-28FE627D5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561F3-FADA-DF43-977E-A09A0FDE6BED}" type="slidenum">
              <a:rPr lang="de-DE" noProof="0" smtClean="0"/>
              <a:t>2</a:t>
            </a:fld>
            <a:endParaRPr lang="de-DE" noProof="0" dirty="0"/>
          </a:p>
        </p:txBody>
      </p:sp>
      <p:pic>
        <p:nvPicPr>
          <p:cNvPr id="6" name="Bildplatzhalter 5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" r="267"/>
          <a:stretch>
            <a:fillRect/>
          </a:stretch>
        </p:blipFill>
        <p:spPr/>
      </p:pic>
      <p:sp>
        <p:nvSpPr>
          <p:cNvPr id="7" name="Textfeld 6"/>
          <p:cNvSpPr txBox="1"/>
          <p:nvPr/>
        </p:nvSpPr>
        <p:spPr>
          <a:xfrm rot="16200000">
            <a:off x="1837255" y="5893460"/>
            <a:ext cx="16818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>
                <a:solidFill>
                  <a:schemeClr val="tx1">
                    <a:lumMod val="50000"/>
                  </a:schemeClr>
                </a:solidFill>
              </a:rPr>
              <a:t>Bildrechte: pixabay.com</a:t>
            </a:r>
            <a:endParaRPr lang="de-DE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040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lussdiagramm: Verbinder 26">
            <a:extLst>
              <a:ext uri="{FF2B5EF4-FFF2-40B4-BE49-F238E27FC236}">
                <a16:creationId xmlns:a16="http://schemas.microsoft.com/office/drawing/2014/main" id="{DF453E18-ABD9-6434-C442-F547ED496157}"/>
              </a:ext>
            </a:extLst>
          </p:cNvPr>
          <p:cNvSpPr/>
          <p:nvPr/>
        </p:nvSpPr>
        <p:spPr>
          <a:xfrm>
            <a:off x="7600293" y="1837338"/>
            <a:ext cx="4362977" cy="4220308"/>
          </a:xfrm>
          <a:prstGeom prst="flowChartConnector">
            <a:avLst/>
          </a:prstGeom>
          <a:solidFill>
            <a:srgbClr val="D9DEE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Flussdiagramm: Verbinder 20">
            <a:extLst>
              <a:ext uri="{FF2B5EF4-FFF2-40B4-BE49-F238E27FC236}">
                <a16:creationId xmlns:a16="http://schemas.microsoft.com/office/drawing/2014/main" id="{EA5B0F65-2820-E0C4-6FC7-7EAB715FD13F}"/>
              </a:ext>
            </a:extLst>
          </p:cNvPr>
          <p:cNvSpPr/>
          <p:nvPr/>
        </p:nvSpPr>
        <p:spPr>
          <a:xfrm>
            <a:off x="3992274" y="1837338"/>
            <a:ext cx="4362977" cy="4220308"/>
          </a:xfrm>
          <a:prstGeom prst="flowChartConnector">
            <a:avLst/>
          </a:prstGeom>
          <a:solidFill>
            <a:srgbClr val="D9E8F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D9E8F7"/>
              </a:solidFill>
            </a:endParaRPr>
          </a:p>
        </p:txBody>
      </p:sp>
      <p:sp>
        <p:nvSpPr>
          <p:cNvPr id="20" name="Flussdiagramm: Verbinder 19">
            <a:extLst>
              <a:ext uri="{FF2B5EF4-FFF2-40B4-BE49-F238E27FC236}">
                <a16:creationId xmlns:a16="http://schemas.microsoft.com/office/drawing/2014/main" id="{B7B295AB-9F97-D833-042C-9DFF8BB0E0E5}"/>
              </a:ext>
            </a:extLst>
          </p:cNvPr>
          <p:cNvSpPr/>
          <p:nvPr/>
        </p:nvSpPr>
        <p:spPr>
          <a:xfrm>
            <a:off x="227014" y="1837338"/>
            <a:ext cx="4362977" cy="4220308"/>
          </a:xfrm>
          <a:prstGeom prst="flowChartConnector">
            <a:avLst/>
          </a:prstGeom>
          <a:solidFill>
            <a:srgbClr val="F0F7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0169B28C-7C58-4D4C-9E71-5E2361411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4" y="330275"/>
            <a:ext cx="11731624" cy="550808"/>
          </a:xfrm>
        </p:spPr>
        <p:txBody>
          <a:bodyPr anchor="ctr"/>
          <a:lstStyle/>
          <a:p>
            <a:r>
              <a:rPr lang="de-DE" sz="2800" dirty="0">
                <a:solidFill>
                  <a:srgbClr val="002060"/>
                </a:solidFill>
              </a:rPr>
              <a:t>I. Zielgruppe, Ziele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9775919-AD0A-7A5F-9691-08E6DA29FD18}"/>
              </a:ext>
            </a:extLst>
          </p:cNvPr>
          <p:cNvSpPr txBox="1"/>
          <p:nvPr/>
        </p:nvSpPr>
        <p:spPr>
          <a:xfrm>
            <a:off x="712350" y="1457005"/>
            <a:ext cx="34743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5E9FE0"/>
                </a:solidFill>
              </a:rPr>
              <a:t>Systemische Ebene</a:t>
            </a:r>
          </a:p>
          <a:p>
            <a:r>
              <a:rPr lang="de-DE" sz="2400" dirty="0">
                <a:solidFill>
                  <a:srgbClr val="5E9FE0"/>
                </a:solidFill>
              </a:rPr>
              <a:t>Erhöhung der Wirksamkeit des Unterstützungssystems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D7178A4D-4EA1-6C58-E55F-A8E1AEA85729}"/>
              </a:ext>
            </a:extLst>
          </p:cNvPr>
          <p:cNvSpPr txBox="1"/>
          <p:nvPr/>
        </p:nvSpPr>
        <p:spPr>
          <a:xfrm>
            <a:off x="4481829" y="1457005"/>
            <a:ext cx="3205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chemeClr val="accent2">
                    <a:lumMod val="90000"/>
                    <a:lumOff val="10000"/>
                  </a:schemeClr>
                </a:solidFill>
              </a:rPr>
              <a:t>Institutionelle Ebene</a:t>
            </a:r>
          </a:p>
          <a:p>
            <a:r>
              <a:rPr lang="de-DE" sz="2400" dirty="0">
                <a:solidFill>
                  <a:srgbClr val="00448D"/>
                </a:solidFill>
              </a:rPr>
              <a:t>Innere und äußere Schulentwicklung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5F65C275-AD83-AF3E-FADC-4037983675D8}"/>
              </a:ext>
            </a:extLst>
          </p:cNvPr>
          <p:cNvSpPr txBox="1"/>
          <p:nvPr/>
        </p:nvSpPr>
        <p:spPr>
          <a:xfrm>
            <a:off x="8355251" y="1457005"/>
            <a:ext cx="34743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002060"/>
                </a:solidFill>
              </a:rPr>
              <a:t>Individuelle Ebene</a:t>
            </a:r>
          </a:p>
          <a:p>
            <a:r>
              <a:rPr lang="de-DE" sz="2400" dirty="0">
                <a:solidFill>
                  <a:srgbClr val="002060"/>
                </a:solidFill>
              </a:rPr>
              <a:t>Bildungs- und Teilhabechancen der Schülerschaft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07BF1148-A5CE-94F2-440F-79D030BFA417}"/>
              </a:ext>
            </a:extLst>
          </p:cNvPr>
          <p:cNvSpPr txBox="1"/>
          <p:nvPr/>
        </p:nvSpPr>
        <p:spPr>
          <a:xfrm>
            <a:off x="712350" y="3034596"/>
            <a:ext cx="348166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rgbClr val="002060"/>
                </a:solidFill>
                <a:latin typeface="Arial" panose="020B0604020202020204"/>
                <a:cs typeface="Arial" panose="020B0604020202020204" pitchFamily="34" charset="0"/>
              </a:rPr>
              <a:t>Verbesserte Kooperation zwischen der Schulaufsicht, den Unterstützungs-systemen, den Schulleitungen und Lehrkräften sowie mit der Wissenschaft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A9A2EA81-FB31-332B-17DA-504E999211A7}"/>
              </a:ext>
            </a:extLst>
          </p:cNvPr>
          <p:cNvSpPr txBox="1"/>
          <p:nvPr/>
        </p:nvSpPr>
        <p:spPr>
          <a:xfrm>
            <a:off x="4481829" y="3034596"/>
            <a:ext cx="372497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kumimoji="0" lang="de-DE" b="0" i="0" u="none" strike="noStrike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Auf- und Ausbau von Schulnetzwerken</a:t>
            </a:r>
            <a:endParaRPr lang="de-DE" dirty="0"/>
          </a:p>
          <a:p>
            <a:pPr marL="285750" lvl="0" indent="-2857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de-DE" dirty="0">
                <a:solidFill>
                  <a:srgbClr val="002060"/>
                </a:solidFill>
              </a:rPr>
              <a:t>Öffnung in den Sozialraum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rgbClr val="002060"/>
                </a:solidFill>
                <a:latin typeface="Arial" panose="020B0604020202020204"/>
              </a:rPr>
              <a:t>Unterstützungsangebote für</a:t>
            </a:r>
            <a:br>
              <a:rPr lang="de-DE" dirty="0">
                <a:solidFill>
                  <a:srgbClr val="002060"/>
                </a:solidFill>
                <a:latin typeface="Arial" panose="020B0604020202020204"/>
              </a:rPr>
            </a:br>
            <a:r>
              <a:rPr lang="de-DE" dirty="0">
                <a:solidFill>
                  <a:srgbClr val="002060"/>
                </a:solidFill>
                <a:latin typeface="Arial" panose="020B0604020202020204"/>
              </a:rPr>
              <a:t>die</a:t>
            </a:r>
            <a:r>
              <a:rPr kumimoji="0" lang="de-DE" b="0" i="0" u="none" strike="noStrike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 Kollegien für eine datengestützte Schul- und Unterrichtsentwicklung</a:t>
            </a:r>
            <a:endParaRPr lang="de-DE" dirty="0"/>
          </a:p>
          <a:p>
            <a:pPr lvl="0">
              <a:lnSpc>
                <a:spcPct val="100000"/>
              </a:lnSpc>
            </a:pPr>
            <a:endParaRPr lang="de-DE" dirty="0">
              <a:solidFill>
                <a:srgbClr val="002060"/>
              </a:solidFill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E3D74DDB-B150-FF5C-F32E-7C2F4345E4FF}"/>
              </a:ext>
            </a:extLst>
          </p:cNvPr>
          <p:cNvSpPr txBox="1"/>
          <p:nvPr/>
        </p:nvSpPr>
        <p:spPr>
          <a:xfrm>
            <a:off x="8355251" y="3034596"/>
            <a:ext cx="35772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kumimoji="0" lang="de-DE" b="0" i="0" u="none" strike="noStrike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Stärkung der Basiskompetenzen</a:t>
            </a:r>
            <a:endParaRPr lang="de-DE" dirty="0"/>
          </a:p>
          <a:p>
            <a:pPr marL="285750" lvl="0" indent="-2857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kumimoji="0" lang="de-DE" b="0" i="0" u="none" strike="noStrike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Unterstützung der Leistungs- und der Persönlichkeits-entwicklung</a:t>
            </a:r>
            <a:endParaRPr lang="de-DE" dirty="0"/>
          </a:p>
        </p:txBody>
      </p:sp>
      <p:sp>
        <p:nvSpPr>
          <p:cNvPr id="23" name="Pfeil: nach oben gekrümmt 22">
            <a:extLst>
              <a:ext uri="{FF2B5EF4-FFF2-40B4-BE49-F238E27FC236}">
                <a16:creationId xmlns:a16="http://schemas.microsoft.com/office/drawing/2014/main" id="{22CAEFF7-C25F-6E91-6554-B62015561463}"/>
              </a:ext>
            </a:extLst>
          </p:cNvPr>
          <p:cNvSpPr/>
          <p:nvPr/>
        </p:nvSpPr>
        <p:spPr>
          <a:xfrm>
            <a:off x="2941679" y="5521637"/>
            <a:ext cx="2532184" cy="562652"/>
          </a:xfrm>
          <a:prstGeom prst="curvedUpArrow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4" name="Pfeil: nach oben gekrümmt 23">
            <a:extLst>
              <a:ext uri="{FF2B5EF4-FFF2-40B4-BE49-F238E27FC236}">
                <a16:creationId xmlns:a16="http://schemas.microsoft.com/office/drawing/2014/main" id="{D4BD4817-7496-4E85-72C6-8B69A18C4656}"/>
              </a:ext>
            </a:extLst>
          </p:cNvPr>
          <p:cNvSpPr/>
          <p:nvPr/>
        </p:nvSpPr>
        <p:spPr>
          <a:xfrm>
            <a:off x="6719810" y="5521637"/>
            <a:ext cx="2532184" cy="562652"/>
          </a:xfrm>
          <a:prstGeom prst="curvedUpArrow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5" name="Freeform 8">
            <a:extLst>
              <a:ext uri="{FF2B5EF4-FFF2-40B4-BE49-F238E27FC236}">
                <a16:creationId xmlns:a16="http://schemas.microsoft.com/office/drawing/2014/main" id="{0B84A7A0-87A2-D23D-3AA0-AC161A49052D}"/>
              </a:ext>
            </a:extLst>
          </p:cNvPr>
          <p:cNvSpPr/>
          <p:nvPr/>
        </p:nvSpPr>
        <p:spPr>
          <a:xfrm>
            <a:off x="9355154" y="4509826"/>
            <a:ext cx="1126527" cy="1112190"/>
          </a:xfrm>
          <a:custGeom>
            <a:avLst/>
            <a:gdLst/>
            <a:ahLst/>
            <a:cxnLst/>
            <a:rect l="l" t="t" r="r" b="b"/>
            <a:pathLst>
              <a:path w="1126527" h="1112190">
                <a:moveTo>
                  <a:pt x="0" y="0"/>
                </a:moveTo>
                <a:lnTo>
                  <a:pt x="1126527" y="0"/>
                </a:lnTo>
                <a:lnTo>
                  <a:pt x="1126527" y="1112190"/>
                </a:lnTo>
                <a:lnTo>
                  <a:pt x="0" y="111219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26" name="Slide Number Placeholder 4">
            <a:extLst>
              <a:ext uri="{FF2B5EF4-FFF2-40B4-BE49-F238E27FC236}">
                <a16:creationId xmlns:a16="http://schemas.microsoft.com/office/drawing/2014/main" id="{DEDED27E-5C0F-4786-BC79-740BCD4F1287}"/>
              </a:ext>
            </a:extLst>
          </p:cNvPr>
          <p:cNvSpPr txBox="1">
            <a:spLocks/>
          </p:cNvSpPr>
          <p:nvPr/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>
            <a:defPPr>
              <a:defRPr lang="en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fld id="{2FD561F3-FADA-DF43-977E-A09A0FDE6BED}" type="slidenum">
              <a:rPr lang="de-DE" sz="1050" smtClean="0">
                <a:solidFill>
                  <a:srgbClr val="ACAC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lvl="0" algn="r"/>
              <a:t>3</a:t>
            </a:fld>
            <a:endParaRPr lang="de-DE" sz="1050" dirty="0">
              <a:solidFill>
                <a:srgbClr val="ACACA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805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33376" y="1228725"/>
            <a:ext cx="11382374" cy="5104893"/>
          </a:xfrm>
        </p:spPr>
        <p:txBody>
          <a:bodyPr/>
          <a:lstStyle/>
          <a:p>
            <a:pPr marL="270000" lvl="1" indent="0">
              <a:buNone/>
            </a:pPr>
            <a:r>
              <a:rPr lang="de-DE" sz="2400" dirty="0">
                <a:solidFill>
                  <a:srgbClr val="002060"/>
                </a:solidFill>
              </a:rPr>
              <a:t>Vorgaben der Bund-Länder-Vereinbarung: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Bundesweit rund</a:t>
            </a:r>
            <a:r>
              <a:rPr lang="de-DE" sz="1800" dirty="0"/>
              <a:t> </a:t>
            </a:r>
            <a:r>
              <a:rPr lang="de-DE" sz="1800" dirty="0">
                <a:solidFill>
                  <a:srgbClr val="002060"/>
                </a:solidFill>
              </a:rPr>
              <a:t>4.000 Schulen bzw. gut eine Million sozial benachteiligte Schülerinnen und Schüler</a:t>
            </a:r>
            <a:br>
              <a:rPr lang="de-DE" sz="1800" dirty="0">
                <a:solidFill>
                  <a:srgbClr val="002060"/>
                </a:solidFill>
              </a:rPr>
            </a:br>
            <a:r>
              <a:rPr lang="de-DE" sz="1800" dirty="0">
                <a:solidFill>
                  <a:srgbClr val="002060"/>
                </a:solidFill>
              </a:rPr>
              <a:t>(≙ etwa 10 %  aller Schulen bzw. Schülerinnen und Schüler) 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Verteilung der Schulen auf die Länder entsprechend den Landesanteilen an Programmmitteln des Bundes, </a:t>
            </a:r>
            <a:r>
              <a:rPr lang="de-DE" sz="1800" b="1" dirty="0">
                <a:solidFill>
                  <a:schemeClr val="accent3"/>
                </a:solidFill>
              </a:rPr>
              <a:t> Richtwerte für NRW: 923 Schulen bzw. mind. 230.000 Schülerinnen und Schüler</a:t>
            </a:r>
            <a:endParaRPr lang="de-DE" sz="1800" dirty="0">
              <a:solidFill>
                <a:srgbClr val="002060"/>
              </a:solidFill>
            </a:endParaRPr>
          </a:p>
          <a:p>
            <a:pPr lvl="1">
              <a:tabLst>
                <a:tab pos="1257300" algn="l"/>
              </a:tabLst>
            </a:pPr>
            <a:r>
              <a:rPr lang="de-DE" sz="1800" b="1" dirty="0">
                <a:solidFill>
                  <a:schemeClr val="accent3"/>
                </a:solidFill>
              </a:rPr>
              <a:t>60 %</a:t>
            </a:r>
            <a:r>
              <a:rPr lang="de-DE" sz="1800" dirty="0">
                <a:solidFill>
                  <a:srgbClr val="002060"/>
                </a:solidFill>
              </a:rPr>
              <a:t> Schülerinnen und Schüler im Primarbereich, </a:t>
            </a:r>
            <a:br>
              <a:rPr lang="de-DE" sz="1800" dirty="0">
                <a:solidFill>
                  <a:srgbClr val="002060"/>
                </a:solidFill>
              </a:rPr>
            </a:br>
            <a:r>
              <a:rPr lang="de-DE" sz="1800" b="1" dirty="0">
                <a:solidFill>
                  <a:schemeClr val="accent3"/>
                </a:solidFill>
              </a:rPr>
              <a:t>40 %</a:t>
            </a:r>
            <a:r>
              <a:rPr lang="de-DE" sz="1800" b="1" dirty="0">
                <a:solidFill>
                  <a:srgbClr val="002060"/>
                </a:solidFill>
              </a:rPr>
              <a:t> </a:t>
            </a:r>
            <a:r>
              <a:rPr lang="de-DE" sz="1800" dirty="0">
                <a:solidFill>
                  <a:srgbClr val="002060"/>
                </a:solidFill>
              </a:rPr>
              <a:t>Schülerinnen und Schüler in weiterführenden allgemeinbildenden und berufsbildenden Schulen (hier nur: vollzeitschulische Ausbildungsvorbereitung)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Auswahl der Schulen in den Ländern erfolgte anhand geeigneter und transparenter </a:t>
            </a:r>
            <a:r>
              <a:rPr lang="de-DE" sz="1800" b="1" dirty="0">
                <a:solidFill>
                  <a:schemeClr val="accent3"/>
                </a:solidFill>
              </a:rPr>
              <a:t>Kriterien</a:t>
            </a:r>
            <a:r>
              <a:rPr lang="de-DE" sz="1800" dirty="0">
                <a:solidFill>
                  <a:srgbClr val="002060"/>
                </a:solidFill>
              </a:rPr>
              <a:t>: mindestens auf Basis der Dimensionen „Armut“ und „Migration“, </a:t>
            </a:r>
            <a:r>
              <a:rPr lang="de-DE" sz="1800" b="1" dirty="0">
                <a:solidFill>
                  <a:schemeClr val="accent3"/>
                </a:solidFill>
              </a:rPr>
              <a:t>NRW:</a:t>
            </a:r>
            <a:r>
              <a:rPr lang="de-DE" sz="1800" b="1" dirty="0">
                <a:solidFill>
                  <a:srgbClr val="002060"/>
                </a:solidFill>
              </a:rPr>
              <a:t> </a:t>
            </a:r>
            <a:r>
              <a:rPr lang="de-DE" sz="1800" b="1" dirty="0">
                <a:solidFill>
                  <a:schemeClr val="accent3"/>
                </a:solidFill>
              </a:rPr>
              <a:t>Sozialindexstufen</a:t>
            </a:r>
            <a:endParaRPr lang="de-DE" sz="1800" dirty="0">
              <a:solidFill>
                <a:schemeClr val="accent3"/>
              </a:solidFill>
            </a:endParaRP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Start in zwei Gruppen: Schuljahr 2024/2025 und 2025/2026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Dauer insgesamt: </a:t>
            </a:r>
            <a:r>
              <a:rPr lang="de-DE" sz="1800" b="1" dirty="0">
                <a:solidFill>
                  <a:schemeClr val="accent3"/>
                </a:solidFill>
              </a:rPr>
              <a:t>10 Jahre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294967295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4</a:t>
            </a:fld>
            <a:endParaRPr lang="de-DE" noProof="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3539D573-11C8-4B4A-8127-80AE0C96C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4" y="330275"/>
            <a:ext cx="11731624" cy="550808"/>
          </a:xfrm>
        </p:spPr>
        <p:txBody>
          <a:bodyPr anchor="ctr"/>
          <a:lstStyle/>
          <a:p>
            <a:r>
              <a:rPr lang="de-DE" sz="2800" dirty="0">
                <a:solidFill>
                  <a:srgbClr val="002060"/>
                </a:solidFill>
              </a:rPr>
              <a:t>I. Zielgruppe, Ziele</a:t>
            </a:r>
          </a:p>
        </p:txBody>
      </p:sp>
    </p:spTree>
    <p:extLst>
      <p:ext uri="{BB962C8B-B14F-4D97-AF65-F5344CB8AC3E}">
        <p14:creationId xmlns:p14="http://schemas.microsoft.com/office/powerpoint/2010/main" val="1580573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4294967295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5</a:t>
            </a:fld>
            <a:endParaRPr lang="de-DE" noProof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770535D5-7615-4BE6-A731-2925E1CA8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4" y="330275"/>
            <a:ext cx="11731624" cy="550808"/>
          </a:xfrm>
        </p:spPr>
        <p:txBody>
          <a:bodyPr anchor="ctr"/>
          <a:lstStyle/>
          <a:p>
            <a:r>
              <a:rPr lang="de-DE" sz="2800" dirty="0">
                <a:solidFill>
                  <a:srgbClr val="002060"/>
                </a:solidFill>
              </a:rPr>
              <a:t>II. Überblick: Programmelemente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CF0585BA-08B8-4730-FA1C-36F01A8F13E9}"/>
              </a:ext>
            </a:extLst>
          </p:cNvPr>
          <p:cNvSpPr/>
          <p:nvPr/>
        </p:nvSpPr>
        <p:spPr>
          <a:xfrm>
            <a:off x="591836" y="2100100"/>
            <a:ext cx="3090225" cy="662400"/>
          </a:xfrm>
          <a:prstGeom prst="rect">
            <a:avLst/>
          </a:prstGeom>
          <a:noFill/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de-DE" sz="2400">
              <a:solidFill>
                <a:srgbClr val="002060"/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DBAB6606-2E82-CE6C-6BAA-776E73BC94C0}"/>
              </a:ext>
            </a:extLst>
          </p:cNvPr>
          <p:cNvSpPr/>
          <p:nvPr/>
        </p:nvSpPr>
        <p:spPr>
          <a:xfrm>
            <a:off x="4550887" y="2049858"/>
            <a:ext cx="3090225" cy="662400"/>
          </a:xfrm>
          <a:prstGeom prst="rect">
            <a:avLst/>
          </a:prstGeom>
          <a:noFill/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de-DE" sz="2400">
              <a:solidFill>
                <a:srgbClr val="002060"/>
              </a:solidFill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8E845C62-CD53-BC4E-1C50-64D215B63F6E}"/>
              </a:ext>
            </a:extLst>
          </p:cNvPr>
          <p:cNvSpPr/>
          <p:nvPr/>
        </p:nvSpPr>
        <p:spPr>
          <a:xfrm>
            <a:off x="8509939" y="2082199"/>
            <a:ext cx="3090225" cy="662400"/>
          </a:xfrm>
          <a:prstGeom prst="rect">
            <a:avLst/>
          </a:prstGeom>
          <a:noFill/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de-DE" sz="2400">
              <a:solidFill>
                <a:srgbClr val="002060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F815784-F126-4016-A0EC-7DF7512885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614" y="824598"/>
            <a:ext cx="9822919" cy="5504808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21D4F899-3CF6-4372-8E53-EA378E7348F0}"/>
              </a:ext>
            </a:extLst>
          </p:cNvPr>
          <p:cNvSpPr/>
          <p:nvPr/>
        </p:nvSpPr>
        <p:spPr>
          <a:xfrm>
            <a:off x="8898467" y="237067"/>
            <a:ext cx="2937933" cy="66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>
            <a:hlinkClick r:id="rId4"/>
            <a:extLst>
              <a:ext uri="{FF2B5EF4-FFF2-40B4-BE49-F238E27FC236}">
                <a16:creationId xmlns:a16="http://schemas.microsoft.com/office/drawing/2014/main" id="{49F4101E-EC59-4503-B008-1DB380DFD224}"/>
              </a:ext>
            </a:extLst>
          </p:cNvPr>
          <p:cNvSpPr/>
          <p:nvPr/>
        </p:nvSpPr>
        <p:spPr>
          <a:xfrm>
            <a:off x="9704440" y="4876800"/>
            <a:ext cx="1081548" cy="12485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2118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E8BFF73-31D3-4AD9-A4DC-FFD3A725449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6</a:t>
            </a:fld>
            <a:endParaRPr lang="de-DE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4AB1B55-215C-D193-70C8-28E254824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4" y="330275"/>
            <a:ext cx="11731624" cy="550808"/>
          </a:xfrm>
        </p:spPr>
        <p:txBody>
          <a:bodyPr anchor="ctr"/>
          <a:lstStyle/>
          <a:p>
            <a:r>
              <a:rPr lang="de-DE" sz="2800" dirty="0">
                <a:solidFill>
                  <a:srgbClr val="002060"/>
                </a:solidFill>
              </a:rPr>
              <a:t>II. Überblick: Programmelemente</a:t>
            </a:r>
          </a:p>
        </p:txBody>
      </p:sp>
      <p:sp>
        <p:nvSpPr>
          <p:cNvPr id="13" name="Freeform 3">
            <a:extLst>
              <a:ext uri="{FF2B5EF4-FFF2-40B4-BE49-F238E27FC236}">
                <a16:creationId xmlns:a16="http://schemas.microsoft.com/office/drawing/2014/main" id="{9B8ECEBA-80A4-F7FE-5A85-21E2F4A7F579}"/>
              </a:ext>
            </a:extLst>
          </p:cNvPr>
          <p:cNvSpPr/>
          <p:nvPr/>
        </p:nvSpPr>
        <p:spPr>
          <a:xfrm>
            <a:off x="227014" y="1969476"/>
            <a:ext cx="3523297" cy="6079254"/>
          </a:xfrm>
          <a:custGeom>
            <a:avLst/>
            <a:gdLst/>
            <a:ahLst/>
            <a:cxnLst/>
            <a:rect l="l" t="t" r="r" b="b"/>
            <a:pathLst>
              <a:path w="3523297" h="4114800">
                <a:moveTo>
                  <a:pt x="0" y="0"/>
                </a:moveTo>
                <a:lnTo>
                  <a:pt x="3523297" y="0"/>
                </a:lnTo>
                <a:lnTo>
                  <a:pt x="352329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3DEEC90A-13EB-C7DB-62F9-576E70163D62}"/>
              </a:ext>
            </a:extLst>
          </p:cNvPr>
          <p:cNvSpPr/>
          <p:nvPr/>
        </p:nvSpPr>
        <p:spPr>
          <a:xfrm>
            <a:off x="413323" y="2100100"/>
            <a:ext cx="3090225" cy="662400"/>
          </a:xfrm>
          <a:prstGeom prst="rect">
            <a:avLst/>
          </a:prstGeom>
          <a:noFill/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de-DE">
              <a:solidFill>
                <a:srgbClr val="002060"/>
              </a:solidFill>
            </a:endParaRPr>
          </a:p>
        </p:txBody>
      </p:sp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181C03EC-2421-7B2D-A58F-B7CDB501F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0083" y="2291927"/>
            <a:ext cx="8028368" cy="4018438"/>
          </a:xfrm>
        </p:spPr>
        <p:txBody>
          <a:bodyPr/>
          <a:lstStyle/>
          <a:p>
            <a:pPr marL="270000" lvl="1" indent="0">
              <a:buNone/>
            </a:pPr>
            <a:r>
              <a:rPr lang="de-DE" sz="1800" b="1" dirty="0">
                <a:solidFill>
                  <a:schemeClr val="accent3"/>
                </a:solidFill>
              </a:rPr>
              <a:t>Information und Ziele:</a:t>
            </a:r>
          </a:p>
          <a:p>
            <a:pPr lvl="1">
              <a:spcAft>
                <a:spcPts val="1200"/>
              </a:spcAft>
            </a:pPr>
            <a:r>
              <a:rPr lang="de-DE" sz="1800" dirty="0">
                <a:solidFill>
                  <a:srgbClr val="002060"/>
                </a:solidFill>
              </a:rPr>
              <a:t>Durch </a:t>
            </a:r>
            <a:r>
              <a:rPr lang="de-DE" sz="1800" b="1" dirty="0">
                <a:solidFill>
                  <a:schemeClr val="accent3"/>
                </a:solidFill>
              </a:rPr>
              <a:t>verbesserte</a:t>
            </a:r>
            <a:r>
              <a:rPr lang="de-DE" sz="1800" dirty="0">
                <a:solidFill>
                  <a:srgbClr val="002060"/>
                </a:solidFill>
              </a:rPr>
              <a:t> </a:t>
            </a:r>
            <a:r>
              <a:rPr lang="de-DE" sz="1800" b="1" dirty="0">
                <a:solidFill>
                  <a:schemeClr val="accent3"/>
                </a:solidFill>
              </a:rPr>
              <a:t>Anregungsqualität</a:t>
            </a:r>
            <a:r>
              <a:rPr lang="de-DE" sz="1800" dirty="0">
                <a:solidFill>
                  <a:srgbClr val="002060"/>
                </a:solidFill>
              </a:rPr>
              <a:t> unmittelbare oder mittelbare Motivationssteigerung der Schülerinnen und Schüler</a:t>
            </a:r>
          </a:p>
          <a:p>
            <a:pPr lvl="1">
              <a:spcAft>
                <a:spcPts val="1200"/>
              </a:spcAft>
            </a:pPr>
            <a:r>
              <a:rPr lang="de-DE" sz="1800" b="1" dirty="0">
                <a:solidFill>
                  <a:schemeClr val="accent3"/>
                </a:solidFill>
              </a:rPr>
              <a:t>Innovative, vielseitig nutzbare Lernumgebungen </a:t>
            </a:r>
            <a:r>
              <a:rPr lang="de-DE" sz="1800" dirty="0">
                <a:solidFill>
                  <a:srgbClr val="002060"/>
                </a:solidFill>
              </a:rPr>
              <a:t>schaffen</a:t>
            </a:r>
          </a:p>
          <a:p>
            <a:pPr lvl="1">
              <a:spcAft>
                <a:spcPts val="1200"/>
              </a:spcAft>
            </a:pPr>
            <a:r>
              <a:rPr lang="de-DE" sz="1800" dirty="0">
                <a:solidFill>
                  <a:srgbClr val="002060"/>
                </a:solidFill>
              </a:rPr>
              <a:t>Verbesserung der räumlichen Rahmenbedingungen für die Arbeit der pädagogischen Fach- und Lehrkräfte / Förderung der </a:t>
            </a:r>
            <a:r>
              <a:rPr lang="de-DE" sz="1800" b="1" dirty="0">
                <a:solidFill>
                  <a:schemeClr val="accent3"/>
                </a:solidFill>
              </a:rPr>
              <a:t>Zusammenarbeit</a:t>
            </a:r>
            <a:r>
              <a:rPr lang="de-DE" sz="1800" dirty="0">
                <a:solidFill>
                  <a:srgbClr val="002060"/>
                </a:solidFill>
              </a:rPr>
              <a:t> in multiprofessionellen Teams</a:t>
            </a:r>
          </a:p>
          <a:p>
            <a:pPr lvl="1">
              <a:spcAft>
                <a:spcPts val="1200"/>
              </a:spcAft>
            </a:pPr>
            <a:r>
              <a:rPr lang="de-DE" sz="1800" b="1" dirty="0">
                <a:solidFill>
                  <a:schemeClr val="accent3"/>
                </a:solidFill>
              </a:rPr>
              <a:t>Öffnung</a:t>
            </a:r>
            <a:r>
              <a:rPr lang="de-DE" sz="1800" dirty="0">
                <a:solidFill>
                  <a:srgbClr val="002060"/>
                </a:solidFill>
              </a:rPr>
              <a:t> der Schulen als Treffpunkte für den Sozialraum</a:t>
            </a:r>
          </a:p>
          <a:p>
            <a:pPr lvl="1">
              <a:spcAft>
                <a:spcPts val="1200"/>
              </a:spcAft>
            </a:pPr>
            <a:endParaRPr lang="de-DE" sz="1800" dirty="0">
              <a:solidFill>
                <a:srgbClr val="002060"/>
              </a:solidFill>
            </a:endParaRP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C6AA64A1-E894-EA3C-0C1B-2A87EDE7D507}"/>
              </a:ext>
            </a:extLst>
          </p:cNvPr>
          <p:cNvGrpSpPr/>
          <p:nvPr/>
        </p:nvGrpSpPr>
        <p:grpSpPr>
          <a:xfrm>
            <a:off x="413323" y="2049858"/>
            <a:ext cx="3120451" cy="1379142"/>
            <a:chOff x="3169" y="904394"/>
            <a:chExt cx="3120451" cy="1379142"/>
          </a:xfrm>
          <a:noFill/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E0E245A2-758F-AC1D-3D41-9FC627B2589F}"/>
                </a:ext>
              </a:extLst>
            </p:cNvPr>
            <p:cNvSpPr/>
            <p:nvPr/>
          </p:nvSpPr>
          <p:spPr>
            <a:xfrm>
              <a:off x="3169" y="954636"/>
              <a:ext cx="3090225" cy="662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>
                <a:solidFill>
                  <a:srgbClr val="002060"/>
                </a:solidFill>
              </a:endParaRPr>
            </a:p>
          </p:txBody>
        </p:sp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90ED7BF9-24B0-7E5D-7CBC-FCAAD13F37B1}"/>
                </a:ext>
              </a:extLst>
            </p:cNvPr>
            <p:cNvSpPr txBox="1"/>
            <p:nvPr/>
          </p:nvSpPr>
          <p:spPr>
            <a:xfrm>
              <a:off x="33395" y="904394"/>
              <a:ext cx="3090225" cy="1379142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3576" tIns="93472" rIns="163576" bIns="93472" numCol="1" spcCol="1270" anchor="t" anchorCtr="0">
              <a:noAutofit/>
            </a:bodyPr>
            <a:lstStyle/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2400" b="1" kern="1200" dirty="0">
                  <a:solidFill>
                    <a:srgbClr val="002060"/>
                  </a:solidFill>
                </a:rPr>
                <a:t>Säule I</a:t>
              </a:r>
            </a:p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200" dirty="0">
                  <a:solidFill>
                    <a:srgbClr val="002060"/>
                  </a:solidFill>
                </a:rPr>
                <a:t>Investitionsprogramm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2548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E8BFF73-31D3-4AD9-A4DC-FFD3A725449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7</a:t>
            </a:fld>
            <a:endParaRPr lang="de-DE" noProof="0"/>
          </a:p>
        </p:txBody>
      </p:sp>
      <p:sp>
        <p:nvSpPr>
          <p:cNvPr id="20" name="Freeform 3">
            <a:extLst>
              <a:ext uri="{FF2B5EF4-FFF2-40B4-BE49-F238E27FC236}">
                <a16:creationId xmlns:a16="http://schemas.microsoft.com/office/drawing/2014/main" id="{6824D195-82D3-5D47-FE91-48B3731B82D6}"/>
              </a:ext>
            </a:extLst>
          </p:cNvPr>
          <p:cNvSpPr/>
          <p:nvPr/>
        </p:nvSpPr>
        <p:spPr>
          <a:xfrm>
            <a:off x="227014" y="1969476"/>
            <a:ext cx="3523297" cy="6079254"/>
          </a:xfrm>
          <a:custGeom>
            <a:avLst/>
            <a:gdLst/>
            <a:ahLst/>
            <a:cxnLst/>
            <a:rect l="l" t="t" r="r" b="b"/>
            <a:pathLst>
              <a:path w="3523297" h="4114800">
                <a:moveTo>
                  <a:pt x="0" y="0"/>
                </a:moveTo>
                <a:lnTo>
                  <a:pt x="3523297" y="0"/>
                </a:lnTo>
                <a:lnTo>
                  <a:pt x="352329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4AB1B55-215C-D193-70C8-28E254824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4" y="330275"/>
            <a:ext cx="11731624" cy="550808"/>
          </a:xfrm>
        </p:spPr>
        <p:txBody>
          <a:bodyPr anchor="ctr"/>
          <a:lstStyle/>
          <a:p>
            <a:r>
              <a:rPr lang="de-DE" sz="2800" dirty="0">
                <a:solidFill>
                  <a:srgbClr val="002060"/>
                </a:solidFill>
              </a:rPr>
              <a:t>II. Überblick: Programmelemente</a:t>
            </a:r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C355E380-A008-B12B-1FFA-73ED297CCCED}"/>
              </a:ext>
            </a:extLst>
          </p:cNvPr>
          <p:cNvGrpSpPr/>
          <p:nvPr/>
        </p:nvGrpSpPr>
        <p:grpSpPr>
          <a:xfrm>
            <a:off x="413323" y="2049858"/>
            <a:ext cx="3120451" cy="1379142"/>
            <a:chOff x="3169" y="904394"/>
            <a:chExt cx="3120451" cy="1379142"/>
          </a:xfrm>
          <a:noFill/>
        </p:grpSpPr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3DEEC90A-13EB-C7DB-62F9-576E70163D62}"/>
                </a:ext>
              </a:extLst>
            </p:cNvPr>
            <p:cNvSpPr/>
            <p:nvPr/>
          </p:nvSpPr>
          <p:spPr>
            <a:xfrm>
              <a:off x="3169" y="954636"/>
              <a:ext cx="3090225" cy="662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>
                <a:solidFill>
                  <a:srgbClr val="002060"/>
                </a:solidFill>
              </a:endParaRPr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1B7BA8DE-A89C-B9C7-E2A8-4F53A678121E}"/>
                </a:ext>
              </a:extLst>
            </p:cNvPr>
            <p:cNvSpPr txBox="1"/>
            <p:nvPr/>
          </p:nvSpPr>
          <p:spPr>
            <a:xfrm>
              <a:off x="33395" y="904394"/>
              <a:ext cx="3090225" cy="1379142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3576" tIns="93472" rIns="163576" bIns="93472" numCol="1" spcCol="1270" anchor="t" anchorCtr="0">
              <a:noAutofit/>
            </a:bodyPr>
            <a:lstStyle/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2400" b="1" kern="1200" dirty="0">
                  <a:solidFill>
                    <a:srgbClr val="002060"/>
                  </a:solidFill>
                </a:rPr>
                <a:t>Säule I</a:t>
              </a:r>
            </a:p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200" dirty="0">
                  <a:solidFill>
                    <a:srgbClr val="002060"/>
                  </a:solidFill>
                </a:rPr>
                <a:t>Investitionsprogramm</a:t>
              </a:r>
            </a:p>
          </p:txBody>
        </p:sp>
      </p:grpSp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181C03EC-2421-7B2D-A58F-B7CDB501F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9857" y="1969475"/>
            <a:ext cx="8058594" cy="4558249"/>
          </a:xfrm>
        </p:spPr>
        <p:txBody>
          <a:bodyPr/>
          <a:lstStyle/>
          <a:p>
            <a:pPr marL="270000" lvl="1" indent="0">
              <a:buNone/>
            </a:pPr>
            <a:r>
              <a:rPr lang="de-DE" sz="1800" b="1" dirty="0">
                <a:solidFill>
                  <a:schemeClr val="accent3"/>
                </a:solidFill>
              </a:rPr>
              <a:t>Information und Ziele: </a:t>
            </a:r>
          </a:p>
          <a:p>
            <a:pPr marL="270000" lvl="1" indent="0">
              <a:buNone/>
            </a:pPr>
            <a:r>
              <a:rPr lang="de-DE" sz="1800" dirty="0">
                <a:solidFill>
                  <a:srgbClr val="002060"/>
                </a:solidFill>
              </a:rPr>
              <a:t>Für jede teilnehmende Schule soll im Laufe der 10 Jahre </a:t>
            </a:r>
            <a:r>
              <a:rPr lang="de-DE" sz="1800" b="1" dirty="0">
                <a:solidFill>
                  <a:schemeClr val="accent3"/>
                </a:solidFill>
              </a:rPr>
              <a:t>mindestens eine Maßnahme </a:t>
            </a:r>
            <a:r>
              <a:rPr lang="de-DE" sz="1800" dirty="0">
                <a:solidFill>
                  <a:srgbClr val="002060"/>
                </a:solidFill>
              </a:rPr>
              <a:t>beantragt und durchgeführt werden.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Im Sinne der vertrauensvollen Zusammenarbeit sollen Investitionsmaßnahmen stets von Seiten des Schulträgers mit der Startchancen-Schule abgestimmt werden.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Die Mittel der Säule I werden vom Land </a:t>
            </a:r>
            <a:r>
              <a:rPr lang="de-DE" sz="1800" b="1" dirty="0">
                <a:solidFill>
                  <a:schemeClr val="accent3"/>
                </a:solidFill>
              </a:rPr>
              <a:t>auf Antrag der Schulträger </a:t>
            </a:r>
            <a:r>
              <a:rPr lang="de-DE" sz="1800" dirty="0">
                <a:solidFill>
                  <a:srgbClr val="002060"/>
                </a:solidFill>
              </a:rPr>
              <a:t>bereitgestellt.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Die Antragstellung erfolgt online über das Portal</a:t>
            </a:r>
            <a:br>
              <a:rPr lang="de-DE" sz="1800" dirty="0">
                <a:solidFill>
                  <a:srgbClr val="002060"/>
                </a:solidFill>
              </a:rPr>
            </a:br>
            <a:r>
              <a:rPr lang="de-DE" sz="1800" dirty="0">
                <a:solidFill>
                  <a:srgbClr val="002060"/>
                </a:solidFill>
              </a:rPr>
              <a:t>www.bildungsfoerderung-schule.nrw.de.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Link zur </a:t>
            </a:r>
            <a:r>
              <a:rPr lang="de-DE" sz="1800" b="1" dirty="0">
                <a:solidFill>
                  <a:schemeClr val="accent3"/>
                </a:solidFill>
              </a:rPr>
              <a:t>Förderrichtlinie</a:t>
            </a:r>
            <a:r>
              <a:rPr lang="de-DE" sz="1800" dirty="0">
                <a:solidFill>
                  <a:srgbClr val="002060"/>
                </a:solidFill>
              </a:rPr>
              <a:t>: </a:t>
            </a:r>
            <a:r>
              <a:rPr lang="de-DE" sz="1800" dirty="0">
                <a:solidFill>
                  <a:srgbClr val="002060"/>
                </a:solidFill>
                <a:hlinkClick r:id="rId5"/>
              </a:rPr>
              <a:t>https://bass.schule.nrw/20070.htm</a:t>
            </a:r>
            <a:endParaRPr lang="de-DE" sz="1800" b="1" dirty="0">
              <a:solidFill>
                <a:schemeClr val="accent3"/>
              </a:solidFill>
              <a:highlight>
                <a:srgbClr val="FFFF00"/>
              </a:highlight>
            </a:endParaRP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Die Investitionsbudgets werden im Bildungsportal veröffentlicht unter </a:t>
            </a:r>
            <a:r>
              <a:rPr lang="de-DE" sz="1800" dirty="0">
                <a:solidFill>
                  <a:srgbClr val="002060"/>
                </a:solidFill>
                <a:hlinkClick r:id="rId6"/>
              </a:rPr>
              <a:t>https://www.schulministerium.nrw/startchancen</a:t>
            </a:r>
            <a:r>
              <a:rPr lang="de-DE" sz="1800" dirty="0">
                <a:solidFill>
                  <a:srgbClr val="002060"/>
                </a:solidFill>
              </a:rPr>
              <a:t>   </a:t>
            </a:r>
          </a:p>
          <a:p>
            <a:pPr lvl="1"/>
            <a:endParaRPr lang="de-DE" sz="1800" dirty="0">
              <a:solidFill>
                <a:srgbClr val="002060"/>
              </a:solidFill>
            </a:endParaRPr>
          </a:p>
          <a:p>
            <a:pPr lvl="1"/>
            <a:endParaRPr lang="de-DE" sz="1800" dirty="0">
              <a:solidFill>
                <a:srgbClr val="002060"/>
              </a:solidFill>
            </a:endParaRPr>
          </a:p>
          <a:p>
            <a:pPr lvl="1"/>
            <a:endParaRPr lang="de-DE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474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E8BFF73-31D3-4AD9-A4DC-FFD3A725449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8</a:t>
            </a:fld>
            <a:endParaRPr lang="de-DE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4AB1B55-215C-D193-70C8-28E254824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4" y="330275"/>
            <a:ext cx="11731624" cy="550808"/>
          </a:xfrm>
        </p:spPr>
        <p:txBody>
          <a:bodyPr anchor="ctr"/>
          <a:lstStyle/>
          <a:p>
            <a:r>
              <a:rPr lang="de-DE" sz="2800" dirty="0">
                <a:solidFill>
                  <a:srgbClr val="002060"/>
                </a:solidFill>
              </a:rPr>
              <a:t>II. Überblick: Programmelemente</a:t>
            </a:r>
          </a:p>
        </p:txBody>
      </p:sp>
      <p:sp>
        <p:nvSpPr>
          <p:cNvPr id="13" name="Freeform 3">
            <a:extLst>
              <a:ext uri="{FF2B5EF4-FFF2-40B4-BE49-F238E27FC236}">
                <a16:creationId xmlns:a16="http://schemas.microsoft.com/office/drawing/2014/main" id="{9B8ECEBA-80A4-F7FE-5A85-21E2F4A7F579}"/>
              </a:ext>
            </a:extLst>
          </p:cNvPr>
          <p:cNvSpPr/>
          <p:nvPr/>
        </p:nvSpPr>
        <p:spPr>
          <a:xfrm>
            <a:off x="227014" y="1969476"/>
            <a:ext cx="3523297" cy="6079254"/>
          </a:xfrm>
          <a:custGeom>
            <a:avLst/>
            <a:gdLst/>
            <a:ahLst/>
            <a:cxnLst/>
            <a:rect l="l" t="t" r="r" b="b"/>
            <a:pathLst>
              <a:path w="3523297" h="4114800">
                <a:moveTo>
                  <a:pt x="0" y="0"/>
                </a:moveTo>
                <a:lnTo>
                  <a:pt x="3523297" y="0"/>
                </a:lnTo>
                <a:lnTo>
                  <a:pt x="352329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3DEEC90A-13EB-C7DB-62F9-576E70163D62}"/>
              </a:ext>
            </a:extLst>
          </p:cNvPr>
          <p:cNvSpPr/>
          <p:nvPr/>
        </p:nvSpPr>
        <p:spPr>
          <a:xfrm>
            <a:off x="413323" y="2100100"/>
            <a:ext cx="3090225" cy="662400"/>
          </a:xfrm>
          <a:prstGeom prst="rect">
            <a:avLst/>
          </a:prstGeom>
          <a:noFill/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de-DE">
              <a:solidFill>
                <a:srgbClr val="002060"/>
              </a:solidFill>
            </a:endParaRPr>
          </a:p>
        </p:txBody>
      </p:sp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181C03EC-2421-7B2D-A58F-B7CDB501F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0083" y="2291927"/>
            <a:ext cx="8028368" cy="4018438"/>
          </a:xfrm>
        </p:spPr>
        <p:txBody>
          <a:bodyPr/>
          <a:lstStyle/>
          <a:p>
            <a:pPr marL="270000" lvl="1" indent="0">
              <a:buNone/>
            </a:pPr>
            <a:r>
              <a:rPr lang="de-DE" sz="1800" b="1" dirty="0">
                <a:solidFill>
                  <a:schemeClr val="accent3"/>
                </a:solidFill>
              </a:rPr>
              <a:t>Konkrete Optionen/Beispiele: Investitionen, die zu einer förderlichen Lernumgebung beitragen</a:t>
            </a:r>
          </a:p>
          <a:p>
            <a:pPr lvl="1">
              <a:spcAft>
                <a:spcPts val="1200"/>
              </a:spcAft>
            </a:pPr>
            <a:r>
              <a:rPr lang="de-DE" sz="1800" dirty="0">
                <a:solidFill>
                  <a:srgbClr val="002060"/>
                </a:solidFill>
              </a:rPr>
              <a:t>Kreativ- und Lernlabore</a:t>
            </a:r>
          </a:p>
          <a:p>
            <a:pPr lvl="1">
              <a:spcAft>
                <a:spcPts val="1200"/>
              </a:spcAft>
            </a:pPr>
            <a:r>
              <a:rPr lang="de-DE" sz="1800" dirty="0">
                <a:solidFill>
                  <a:srgbClr val="002060"/>
                </a:solidFill>
              </a:rPr>
              <a:t>Multifunktionsräume</a:t>
            </a:r>
          </a:p>
          <a:p>
            <a:pPr lvl="1">
              <a:spcAft>
                <a:spcPts val="1200"/>
              </a:spcAft>
            </a:pPr>
            <a:r>
              <a:rPr lang="de-DE" sz="1800" dirty="0">
                <a:solidFill>
                  <a:srgbClr val="002060"/>
                </a:solidFill>
              </a:rPr>
              <a:t>Werkstätten und Ateliers</a:t>
            </a:r>
          </a:p>
          <a:p>
            <a:pPr lvl="1">
              <a:spcAft>
                <a:spcPts val="1200"/>
              </a:spcAft>
            </a:pPr>
            <a:r>
              <a:rPr lang="de-DE" sz="1800" dirty="0">
                <a:solidFill>
                  <a:srgbClr val="002060"/>
                </a:solidFill>
              </a:rPr>
              <a:t>Gestaltung des Außenbereichs mit Bewegungs- und Sportmöglichkeiten sowie Erholungs- und Rückzugsbereichen</a:t>
            </a:r>
          </a:p>
          <a:p>
            <a:pPr lvl="1">
              <a:spcAft>
                <a:spcPts val="1200"/>
              </a:spcAft>
            </a:pPr>
            <a:r>
              <a:rPr lang="de-DE" sz="1800" dirty="0">
                <a:solidFill>
                  <a:srgbClr val="002060"/>
                </a:solidFill>
              </a:rPr>
              <a:t>Raum für weitere Ideen </a:t>
            </a:r>
            <a:r>
              <a:rPr lang="de-DE" sz="1800" dirty="0">
                <a:solidFill>
                  <a:srgbClr val="002060"/>
                </a:solidFill>
                <a:sym typeface="Wingdings" panose="05000000000000000000" pitchFamily="2" charset="2"/>
              </a:rPr>
              <a:t>, allerdings im Sinne der Vorgaben in der Verwaltungsvereinbarung zur Umsetzung der Säule I des Startchancen-Programms und der Förderrichtlinie NRW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17F56B58-C92C-2482-4DF1-ADFDDB94ABB8}"/>
              </a:ext>
            </a:extLst>
          </p:cNvPr>
          <p:cNvGrpSpPr/>
          <p:nvPr/>
        </p:nvGrpSpPr>
        <p:grpSpPr>
          <a:xfrm>
            <a:off x="413323" y="2049858"/>
            <a:ext cx="3120451" cy="1379142"/>
            <a:chOff x="3169" y="904394"/>
            <a:chExt cx="3120451" cy="1379142"/>
          </a:xfrm>
          <a:noFill/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73A66E8F-0895-60AD-B36C-549E9EDD626B}"/>
                </a:ext>
              </a:extLst>
            </p:cNvPr>
            <p:cNvSpPr/>
            <p:nvPr/>
          </p:nvSpPr>
          <p:spPr>
            <a:xfrm>
              <a:off x="3169" y="954636"/>
              <a:ext cx="3090225" cy="662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>
                <a:solidFill>
                  <a:srgbClr val="002060"/>
                </a:solidFill>
              </a:endParaRPr>
            </a:p>
          </p:txBody>
        </p:sp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F8E7E475-01E4-2371-F8F8-1E8FE79437AB}"/>
                </a:ext>
              </a:extLst>
            </p:cNvPr>
            <p:cNvSpPr txBox="1"/>
            <p:nvPr/>
          </p:nvSpPr>
          <p:spPr>
            <a:xfrm>
              <a:off x="33395" y="904394"/>
              <a:ext cx="3090225" cy="1379142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3576" tIns="93472" rIns="163576" bIns="93472" numCol="1" spcCol="1270" anchor="t" anchorCtr="0">
              <a:noAutofit/>
            </a:bodyPr>
            <a:lstStyle/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2400" b="1" kern="1200" dirty="0">
                  <a:solidFill>
                    <a:srgbClr val="002060"/>
                  </a:solidFill>
                </a:rPr>
                <a:t>Säule I</a:t>
              </a:r>
            </a:p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200" dirty="0">
                  <a:solidFill>
                    <a:srgbClr val="002060"/>
                  </a:solidFill>
                </a:rPr>
                <a:t>Investitionsprogramm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803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E8BFF73-31D3-4AD9-A4DC-FFD3A725449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9</a:t>
            </a:fld>
            <a:endParaRPr lang="de-DE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4AB1B55-215C-D193-70C8-28E254824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4" y="330275"/>
            <a:ext cx="11731624" cy="550808"/>
          </a:xfrm>
        </p:spPr>
        <p:txBody>
          <a:bodyPr anchor="ctr"/>
          <a:lstStyle/>
          <a:p>
            <a:r>
              <a:rPr lang="de-DE" sz="2800" dirty="0">
                <a:solidFill>
                  <a:srgbClr val="002060"/>
                </a:solidFill>
              </a:rPr>
              <a:t>II. Überblick: Programmelemente</a:t>
            </a:r>
          </a:p>
        </p:txBody>
      </p:sp>
      <p:sp>
        <p:nvSpPr>
          <p:cNvPr id="13" name="Freeform 3">
            <a:extLst>
              <a:ext uri="{FF2B5EF4-FFF2-40B4-BE49-F238E27FC236}">
                <a16:creationId xmlns:a16="http://schemas.microsoft.com/office/drawing/2014/main" id="{9B8ECEBA-80A4-F7FE-5A85-21E2F4A7F579}"/>
              </a:ext>
            </a:extLst>
          </p:cNvPr>
          <p:cNvSpPr/>
          <p:nvPr/>
        </p:nvSpPr>
        <p:spPr>
          <a:xfrm>
            <a:off x="227014" y="1969476"/>
            <a:ext cx="3523297" cy="6079254"/>
          </a:xfrm>
          <a:custGeom>
            <a:avLst/>
            <a:gdLst/>
            <a:ahLst/>
            <a:cxnLst/>
            <a:rect l="l" t="t" r="r" b="b"/>
            <a:pathLst>
              <a:path w="3523297" h="4114800">
                <a:moveTo>
                  <a:pt x="0" y="0"/>
                </a:moveTo>
                <a:lnTo>
                  <a:pt x="3523297" y="0"/>
                </a:lnTo>
                <a:lnTo>
                  <a:pt x="352329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3DEEC90A-13EB-C7DB-62F9-576E70163D62}"/>
              </a:ext>
            </a:extLst>
          </p:cNvPr>
          <p:cNvSpPr/>
          <p:nvPr/>
        </p:nvSpPr>
        <p:spPr>
          <a:xfrm>
            <a:off x="413323" y="2100100"/>
            <a:ext cx="3090225" cy="662400"/>
          </a:xfrm>
          <a:prstGeom prst="rect">
            <a:avLst/>
          </a:prstGeom>
          <a:noFill/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de-DE">
              <a:solidFill>
                <a:srgbClr val="002060"/>
              </a:solidFill>
            </a:endParaRPr>
          </a:p>
        </p:txBody>
      </p:sp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181C03EC-2421-7B2D-A58F-B7CDB501F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9857" y="1832755"/>
            <a:ext cx="8028368" cy="4018438"/>
          </a:xfrm>
        </p:spPr>
        <p:txBody>
          <a:bodyPr/>
          <a:lstStyle/>
          <a:p>
            <a:pPr marL="270000" lvl="1" indent="0">
              <a:buNone/>
            </a:pPr>
            <a:r>
              <a:rPr lang="de-DE" sz="1800" b="1" dirty="0">
                <a:solidFill>
                  <a:schemeClr val="accent3"/>
                </a:solidFill>
              </a:rPr>
              <a:t>Informationen und Ziele:</a:t>
            </a:r>
          </a:p>
          <a:p>
            <a:pPr marL="530100" indent="-342900" algn="just">
              <a:spcAft>
                <a:spcPts val="1200"/>
              </a:spcAft>
            </a:pPr>
            <a:r>
              <a:rPr lang="de-DE" sz="1800" b="1" dirty="0">
                <a:solidFill>
                  <a:schemeClr val="accent3"/>
                </a:solidFill>
              </a:rPr>
              <a:t>NRW-weites Budget pro Jahr: 64.460.000 Euro</a:t>
            </a:r>
          </a:p>
          <a:p>
            <a:pPr marL="530100" indent="-342900" algn="just">
              <a:spcAft>
                <a:spcPts val="1200"/>
              </a:spcAft>
            </a:pPr>
            <a:r>
              <a:rPr lang="de-DE" sz="1800" dirty="0">
                <a:solidFill>
                  <a:srgbClr val="002060"/>
                </a:solidFill>
              </a:rPr>
              <a:t>Schulen erhalten vom Land Nordrhein-Westfalen </a:t>
            </a:r>
            <a:r>
              <a:rPr lang="de-DE" sz="1800" b="1" dirty="0">
                <a:solidFill>
                  <a:schemeClr val="accent3"/>
                </a:solidFill>
              </a:rPr>
              <a:t>aus zwei Dritteln </a:t>
            </a:r>
            <a:r>
              <a:rPr lang="de-DE" sz="1800" dirty="0">
                <a:solidFill>
                  <a:srgbClr val="002060"/>
                </a:solidFill>
              </a:rPr>
              <a:t>des Chancenbudgets unterrichtsfachliche und allgemeine pädagogische Angebote, Diagnose- und Lerntools sowie begleitende </a:t>
            </a:r>
            <a:r>
              <a:rPr lang="de-DE" sz="1800" b="1" dirty="0">
                <a:solidFill>
                  <a:schemeClr val="accent3"/>
                </a:solidFill>
              </a:rPr>
              <a:t>Maßnahmen</a:t>
            </a:r>
            <a:r>
              <a:rPr lang="de-DE" sz="1800" dirty="0">
                <a:solidFill>
                  <a:srgbClr val="002060"/>
                </a:solidFill>
              </a:rPr>
              <a:t> zur Unterstützung einer datengestützten, wirksamen Schulentwicklung.</a:t>
            </a:r>
          </a:p>
          <a:p>
            <a:pPr marL="530100" indent="-342900" algn="just">
              <a:spcAft>
                <a:spcPts val="1200"/>
              </a:spcAft>
            </a:pPr>
            <a:r>
              <a:rPr lang="de-DE" sz="1800" dirty="0">
                <a:solidFill>
                  <a:srgbClr val="002060"/>
                </a:solidFill>
              </a:rPr>
              <a:t>Maßnahmen aus dem Chancenbudget sollen prioritär den Lehr-Lern-Prozess der Schülerinnen und Schüler unterstützen, ihre </a:t>
            </a:r>
            <a:r>
              <a:rPr lang="de-DE" sz="1800" b="1" dirty="0">
                <a:solidFill>
                  <a:schemeClr val="accent3"/>
                </a:solidFill>
              </a:rPr>
              <a:t>Basiskompetenzen</a:t>
            </a:r>
            <a:r>
              <a:rPr lang="de-DE" sz="1800" dirty="0">
                <a:solidFill>
                  <a:srgbClr val="002060"/>
                </a:solidFill>
              </a:rPr>
              <a:t> in Deutsch und Mathematik stärken und ihre </a:t>
            </a:r>
            <a:r>
              <a:rPr lang="de-DE" sz="1800" b="1" dirty="0">
                <a:solidFill>
                  <a:schemeClr val="accent3"/>
                </a:solidFill>
              </a:rPr>
              <a:t>sozio-emotionalen</a:t>
            </a:r>
            <a:r>
              <a:rPr lang="de-DE" sz="1800" dirty="0">
                <a:solidFill>
                  <a:srgbClr val="002060"/>
                </a:solidFill>
              </a:rPr>
              <a:t> </a:t>
            </a:r>
            <a:r>
              <a:rPr lang="de-DE" sz="1800" b="1" dirty="0">
                <a:solidFill>
                  <a:schemeClr val="accent3"/>
                </a:solidFill>
              </a:rPr>
              <a:t>Kompetenzen</a:t>
            </a:r>
            <a:r>
              <a:rPr lang="de-DE" sz="1800" dirty="0">
                <a:solidFill>
                  <a:srgbClr val="002060"/>
                </a:solidFill>
              </a:rPr>
              <a:t> und ihre </a:t>
            </a:r>
            <a:r>
              <a:rPr lang="de-DE" sz="1800" b="1" dirty="0">
                <a:solidFill>
                  <a:schemeClr val="accent3"/>
                </a:solidFill>
              </a:rPr>
              <a:t>Persönlichkeitsentwicklung</a:t>
            </a:r>
            <a:r>
              <a:rPr lang="de-DE" sz="1800" dirty="0">
                <a:solidFill>
                  <a:srgbClr val="002060"/>
                </a:solidFill>
              </a:rPr>
              <a:t> fördern.</a:t>
            </a:r>
          </a:p>
          <a:p>
            <a:pPr marL="530100" indent="-342900" algn="just">
              <a:spcAft>
                <a:spcPts val="1200"/>
              </a:spcAft>
            </a:pPr>
            <a:r>
              <a:rPr lang="de-DE" sz="1800" b="1" dirty="0">
                <a:solidFill>
                  <a:schemeClr val="accent3"/>
                </a:solidFill>
              </a:rPr>
              <a:t>Ein Drittel </a:t>
            </a:r>
            <a:r>
              <a:rPr lang="de-DE" sz="1800" dirty="0">
                <a:solidFill>
                  <a:srgbClr val="002060"/>
                </a:solidFill>
              </a:rPr>
              <a:t>steht den Schulen als </a:t>
            </a:r>
            <a:r>
              <a:rPr lang="de-DE" sz="1800" b="1" dirty="0">
                <a:solidFill>
                  <a:schemeClr val="accent3"/>
                </a:solidFill>
              </a:rPr>
              <a:t>eigenes Budget </a:t>
            </a:r>
            <a:r>
              <a:rPr lang="de-DE" sz="1800" dirty="0">
                <a:solidFill>
                  <a:srgbClr val="002060"/>
                </a:solidFill>
              </a:rPr>
              <a:t>für Maßnahmen im Rahmen des Programms zur Verfügung und wird über die Schulträger zugewiesen.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57D8DD3E-F295-EC9F-CC44-2B75D6CEEB02}"/>
              </a:ext>
            </a:extLst>
          </p:cNvPr>
          <p:cNvGrpSpPr/>
          <p:nvPr/>
        </p:nvGrpSpPr>
        <p:grpSpPr>
          <a:xfrm>
            <a:off x="413323" y="2049858"/>
            <a:ext cx="3120451" cy="1379142"/>
            <a:chOff x="3169" y="904394"/>
            <a:chExt cx="3120451" cy="1379142"/>
          </a:xfrm>
          <a:noFill/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6458C15F-04B2-D6E2-F918-75C22B8B3A3E}"/>
                </a:ext>
              </a:extLst>
            </p:cNvPr>
            <p:cNvSpPr/>
            <p:nvPr/>
          </p:nvSpPr>
          <p:spPr>
            <a:xfrm>
              <a:off x="3169" y="954636"/>
              <a:ext cx="3090225" cy="662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>
                <a:solidFill>
                  <a:srgbClr val="002060"/>
                </a:solidFill>
              </a:endParaRPr>
            </a:p>
          </p:txBody>
        </p:sp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CED5B529-19C4-9877-D5DA-4B702500C5DA}"/>
                </a:ext>
              </a:extLst>
            </p:cNvPr>
            <p:cNvSpPr txBox="1"/>
            <p:nvPr/>
          </p:nvSpPr>
          <p:spPr>
            <a:xfrm>
              <a:off x="33395" y="904394"/>
              <a:ext cx="3090225" cy="1379142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3576" tIns="93472" rIns="163576" bIns="93472" numCol="1" spcCol="1270" anchor="t" anchorCtr="0">
              <a:noAutofit/>
            </a:bodyPr>
            <a:lstStyle/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2400" b="1" kern="1200" dirty="0">
                  <a:solidFill>
                    <a:srgbClr val="002060"/>
                  </a:solidFill>
                </a:rPr>
                <a:t>Säule II</a:t>
              </a:r>
            </a:p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2400" dirty="0">
                  <a:solidFill>
                    <a:srgbClr val="002060"/>
                  </a:solidFill>
                </a:rPr>
                <a:t>Chancenbudget</a:t>
              </a:r>
              <a:endParaRPr lang="de-DE" sz="2400" kern="1200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849958"/>
      </p:ext>
    </p:extLst>
  </p:cSld>
  <p:clrMapOvr>
    <a:masterClrMapping/>
  </p:clrMapOvr>
</p:sld>
</file>

<file path=ppt/theme/theme1.xml><?xml version="1.0" encoding="utf-8"?>
<a:theme xmlns:a="http://schemas.openxmlformats.org/drawingml/2006/main" name="MSB Theme">
  <a:themeElements>
    <a:clrScheme name="MSB Farben">
      <a:dk1>
        <a:srgbClr val="FFFFFF"/>
      </a:dk1>
      <a:lt1>
        <a:srgbClr val="000000"/>
      </a:lt1>
      <a:dk2>
        <a:srgbClr val="ACACAC"/>
      </a:dk2>
      <a:lt2>
        <a:srgbClr val="009036"/>
      </a:lt2>
      <a:accent1>
        <a:srgbClr val="E2001A"/>
      </a:accent1>
      <a:accent2>
        <a:srgbClr val="003064"/>
      </a:accent2>
      <a:accent3>
        <a:srgbClr val="2268AF"/>
      </a:accent3>
      <a:accent4>
        <a:srgbClr val="B1C800"/>
      </a:accent4>
      <a:accent5>
        <a:srgbClr val="F29300"/>
      </a:accent5>
      <a:accent6>
        <a:srgbClr val="E75112"/>
      </a:accent6>
      <a:hlink>
        <a:srgbClr val="2268AF"/>
      </a:hlink>
      <a:folHlink>
        <a:srgbClr val="003064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DLR-PT Bereich BG">
      <a:dk1>
        <a:sysClr val="windowText" lastClr="000000"/>
      </a:dk1>
      <a:lt1>
        <a:sysClr val="window" lastClr="FFFFFF"/>
      </a:lt1>
      <a:dk2>
        <a:srgbClr val="A7A7A8"/>
      </a:dk2>
      <a:lt2>
        <a:srgbClr val="EBEBEB"/>
      </a:lt2>
      <a:accent1>
        <a:srgbClr val="30AA96"/>
      </a:accent1>
      <a:accent2>
        <a:srgbClr val="666666"/>
      </a:accent2>
      <a:accent3>
        <a:srgbClr val="00788A"/>
      </a:accent3>
      <a:accent4>
        <a:srgbClr val="57ABB7"/>
      </a:accent4>
      <a:accent5>
        <a:srgbClr val="9D0E17"/>
      </a:accent5>
      <a:accent6>
        <a:srgbClr val="F7A600"/>
      </a:accent6>
      <a:hlink>
        <a:srgbClr val="0000E1"/>
      </a:hlink>
      <a:folHlink>
        <a:srgbClr val="3E1B5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_DLR-PT_Masterfolien_BG.potx" id="{8EEA6678-5B0C-48BA-8A48-52B22731DC16}" vid="{381B9AC5-81D9-47A9-B2AC-6B772E8D46AD}"/>
    </a:ext>
  </a:extLst>
</a:theme>
</file>

<file path=ppt/theme/theme3.xml><?xml version="1.0" encoding="utf-8"?>
<a:theme xmlns:a="http://schemas.openxmlformats.org/drawingml/2006/main" name="2_Benutzerdefiniertes Design">
  <a:themeElements>
    <a:clrScheme name="DLR-PT Bereich BG">
      <a:dk1>
        <a:sysClr val="windowText" lastClr="000000"/>
      </a:dk1>
      <a:lt1>
        <a:sysClr val="window" lastClr="FFFFFF"/>
      </a:lt1>
      <a:dk2>
        <a:srgbClr val="A7A7A8"/>
      </a:dk2>
      <a:lt2>
        <a:srgbClr val="EBEBEB"/>
      </a:lt2>
      <a:accent1>
        <a:srgbClr val="30AA96"/>
      </a:accent1>
      <a:accent2>
        <a:srgbClr val="666666"/>
      </a:accent2>
      <a:accent3>
        <a:srgbClr val="00788A"/>
      </a:accent3>
      <a:accent4>
        <a:srgbClr val="57ABB7"/>
      </a:accent4>
      <a:accent5>
        <a:srgbClr val="9D0E17"/>
      </a:accent5>
      <a:accent6>
        <a:srgbClr val="F7A600"/>
      </a:accent6>
      <a:hlink>
        <a:srgbClr val="0000E1"/>
      </a:hlink>
      <a:folHlink>
        <a:srgbClr val="3E1B5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_DLR-PT_Masterfolien_BG.potx" id="{8EEA6678-5B0C-48BA-8A48-52B22731DC16}" vid="{381B9AC5-81D9-47A9-B2AC-6B772E8D46A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1158</Words>
  <Application>Microsoft Office PowerPoint</Application>
  <PresentationFormat>Breitbild</PresentationFormat>
  <Paragraphs>159</Paragraphs>
  <Slides>16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16</vt:i4>
      </vt:variant>
    </vt:vector>
  </HeadingPairs>
  <TitlesOfParts>
    <vt:vector size="22" baseType="lpstr">
      <vt:lpstr>Arial</vt:lpstr>
      <vt:lpstr>Calibri</vt:lpstr>
      <vt:lpstr>Wingdings</vt:lpstr>
      <vt:lpstr>MSB Theme</vt:lpstr>
      <vt:lpstr>1_Benutzerdefiniertes Design</vt:lpstr>
      <vt:lpstr>2_Benutzerdefiniertes Design</vt:lpstr>
      <vt:lpstr>Informationen zum Startchancen-Programm</vt:lpstr>
      <vt:lpstr>Übersicht</vt:lpstr>
      <vt:lpstr>I. Zielgruppe, Ziele</vt:lpstr>
      <vt:lpstr>I. Zielgruppe, Ziele</vt:lpstr>
      <vt:lpstr>II. Überblick: Programmelemente</vt:lpstr>
      <vt:lpstr>II. Überblick: Programmelemente</vt:lpstr>
      <vt:lpstr>II. Überblick: Programmelemente</vt:lpstr>
      <vt:lpstr>II. Überblick: Programmelemente</vt:lpstr>
      <vt:lpstr>II. Überblick: Programmelemente</vt:lpstr>
      <vt:lpstr>II. Überblick: Programmelemente</vt:lpstr>
      <vt:lpstr>II. Überblick: Programmelemente</vt:lpstr>
      <vt:lpstr>PowerPoint-Präsentation</vt:lpstr>
      <vt:lpstr>IV. Einordnung – Zentrale Mehrwerte</vt:lpstr>
      <vt:lpstr>V. Ausblick</vt:lpstr>
      <vt:lpstr>VI. Weiterführende Informationen – nützliche Links</vt:lpstr>
      <vt:lpstr>Startchancen-Programm für Schulen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Yves Luther</dc:creator>
  <cp:lastModifiedBy>Teuber, Martin</cp:lastModifiedBy>
  <cp:revision>382</cp:revision>
  <cp:lastPrinted>2024-05-14T11:33:39Z</cp:lastPrinted>
  <dcterms:created xsi:type="dcterms:W3CDTF">2022-03-11T11:44:23Z</dcterms:created>
  <dcterms:modified xsi:type="dcterms:W3CDTF">2025-06-10T08:10:00Z</dcterms:modified>
</cp:coreProperties>
</file>